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60" r:id="rId9"/>
    <p:sldId id="261" r:id="rId10"/>
    <p:sldId id="273" r:id="rId11"/>
    <p:sldId id="276" r:id="rId12"/>
    <p:sldId id="277" r:id="rId13"/>
    <p:sldId id="278" r:id="rId14"/>
    <p:sldId id="280" r:id="rId15"/>
    <p:sldId id="281" r:id="rId16"/>
    <p:sldId id="26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284E427A-3D55-4303-BF80-6455036E1DE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wholeTbl>
    <a:band1H>
      <a:tcStyle>
        <a:tcBdr/>
        <a:fill>
          <a:solidFill>
            <a:srgbClr val="ED7D31"/>
          </a:solidFill>
        </a:fill>
      </a:tcStyle>
    </a:band1H>
    <a:band2H>
      <a:tcStyle>
        <a:tcBdr/>
        <a:fill>
          <a:solidFill>
            <a:srgbClr val="ED7D31"/>
          </a:solidFill>
        </a:fill>
      </a:tcStyle>
    </a:band2H>
    <a:band1V>
      <a:tcStyle>
        <a:tcBdr>
          <a:top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band1V>
    <a:band2V>
      <a:tcStyle>
        <a:tcBdr/>
        <a:fill>
          <a:solidFill>
            <a:srgbClr val="ED7D31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ED7D3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Row>
  </a:tblStyle>
  <a:tblStyle styleId="{1FECB4D8-DB02-4DC6-A0A2-4F2EBAE1DC9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F0F0F0"/>
          </a:solidFill>
        </a:fill>
      </a:tcStyle>
    </a:band1H>
    <a:band1V>
      <a:tcStyle>
        <a:tcBdr/>
        <a:fill>
          <a:solidFill>
            <a:srgbClr val="F0F0F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Row>
  </a:tblStyle>
  <a:tblStyle styleId="{F2DE63D5-997A-4646-A377-4702673A728D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Row>
  </a:tblStyle>
  <a:tblStyle styleId="{3B4B98B0-60AC-42C2-AFA5-B58CD77FA1E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4472C4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4472C4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  <a:tblStyle styleId="{18603FDC-E32A-4AB5-989C-0864C3EAD2B8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F6CCB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F6CCB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F6CCB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6CCBE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wholeTbl>
    <a:band1H>
      <a:tcStyle>
        <a:tcBdr/>
        <a:fill>
          <a:solidFill>
            <a:srgbClr val="FFFFFF"/>
          </a:solidFill>
        </a:fill>
      </a:tcStyle>
    </a:band1H>
    <a:band1V>
      <a:tcStyle>
        <a:tcBdr/>
        <a:fill>
          <a:solidFill>
            <a:srgbClr val="FFFFFF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ED7D31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ED7D31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7D31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F44950-7ECF-2FAE-7E4A-ED6F7C5EC81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E3845-363B-8F36-D154-A831B574085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A1E99E-CC73-4D17-B7B8-FE4DC15DFDFA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1/27/2023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B2E5A-E0D5-A35E-BEEE-D5813A580DD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A92D0-D440-3F94-0E57-60B7D9FA146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488406-3E25-4D74-919A-3A05D2D04391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8923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6647DF-5EBF-80DF-70E1-251728C81BD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74EAD-6872-1BC4-0937-EE5DB3D01EC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CE443CA-C911-420D-B86B-199B1EA74AF1}" type="datetime1">
              <a:rPr lang="en-US"/>
              <a:pPr lvl="0"/>
              <a:t>1/27/2023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5752833-71BD-73F8-0412-1ACA916A5B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5058D3D-AC77-295D-B28C-E400AA8E54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373A7-611B-B788-52E0-00D7BA1B891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A6099-866F-2412-8749-17FEB523FA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C7789F6-8700-41EF-8CD5-7CABE54240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3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 descr="View of a mountain range">
            <a:extLst>
              <a:ext uri="{FF2B5EF4-FFF2-40B4-BE49-F238E27FC236}">
                <a16:creationId xmlns:a16="http://schemas.microsoft.com/office/drawing/2014/main" id="{7B4F8C5D-6870-120F-039A-24CA88BE2E16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914D666-C046-8D35-2D43-ADAC2255E746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70000"/>
                </a:srgbClr>
              </a:gs>
              <a:gs pos="100000">
                <a:srgbClr val="005500">
                  <a:alpha val="7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6720F06B-03E8-CCC9-801E-D8385CB2B3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12232" y="1680191"/>
            <a:ext cx="4367531" cy="324419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3F0681-49AA-DE53-C3C2-2D956EC70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021" y="2107417"/>
            <a:ext cx="10117954" cy="2281354"/>
          </a:xfrm>
        </p:spPr>
        <p:txBody>
          <a:bodyPr anchorCtr="1">
            <a:noAutofit/>
          </a:bodyPr>
          <a:lstStyle>
            <a:lvl1pPr algn="ctr">
              <a:defRPr sz="8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E23CD441-D8DB-AE6F-6907-B7CE3981F9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12232" y="1333945"/>
            <a:ext cx="4367531" cy="324419"/>
          </a:xfrm>
        </p:spPr>
        <p:txBody>
          <a:bodyPr anchorCtr="1">
            <a:noAutofit/>
          </a:bodyPr>
          <a:lstStyle>
            <a:lvl1pPr marL="0" indent="0" algn="ctr">
              <a:buNone/>
              <a:defRPr sz="23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BBC651F9-6A92-4CDE-D7AB-DB40989FDE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50855" y="4720041"/>
            <a:ext cx="10090285" cy="1101897"/>
          </a:xfrm>
        </p:spPr>
        <p:txBody>
          <a:bodyPr anchorCtr="1">
            <a:noAutofit/>
          </a:bodyPr>
          <a:lstStyle>
            <a:lvl1pPr marL="0" indent="0" algn="ctr">
              <a:buNone/>
              <a:defRPr sz="35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Tagline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B0E0577-0E55-4403-C3CB-6E473984B652}"/>
              </a:ext>
            </a:extLst>
          </p:cNvPr>
          <p:cNvSpPr/>
          <p:nvPr/>
        </p:nvSpPr>
        <p:spPr>
          <a:xfrm>
            <a:off x="4879851" y="4453466"/>
            <a:ext cx="2432304" cy="64008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8591458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 descr="View of a lake and mountain range">
            <a:extLst>
              <a:ext uri="{FF2B5EF4-FFF2-40B4-BE49-F238E27FC236}">
                <a16:creationId xmlns:a16="http://schemas.microsoft.com/office/drawing/2014/main" id="{C38F823A-53DB-6443-F946-3993CA72EC70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59A2BE8-349D-AA1E-996A-E0C306AB9064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D0F46517-A732-340A-1F44-CFBFBC22CF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12232" y="4222964"/>
            <a:ext cx="4367531" cy="474518"/>
          </a:xfrm>
        </p:spPr>
        <p:txBody>
          <a:bodyPr anchorCtr="1">
            <a:noAutofit/>
          </a:bodyPr>
          <a:lstStyle>
            <a:lvl1pPr marL="0" indent="0" algn="ctr">
              <a:buNone/>
              <a:defRPr sz="3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+7 678-555-0128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1BA5B5D2-133B-8785-038F-836602E7AB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12232" y="3927695"/>
            <a:ext cx="4367531" cy="287999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0654A969-F126-C9C2-1C30-C5EA09EDE8D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50855" y="2655070"/>
            <a:ext cx="10090285" cy="606658"/>
          </a:xfrm>
        </p:spPr>
        <p:txBody>
          <a:bodyPr anchorCtr="1">
            <a:noAutofit/>
          </a:bodyPr>
          <a:lstStyle>
            <a:lvl1pPr marL="0" indent="0" algn="ctr">
              <a:buNone/>
              <a:defRPr sz="35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Alexander Martensson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2D9294DD-D0A9-6C9C-BC9E-A08261FC27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35724" y="5230724"/>
            <a:ext cx="5920557" cy="474518"/>
          </a:xfrm>
        </p:spPr>
        <p:txBody>
          <a:bodyPr anchorCtr="1">
            <a:noAutofit/>
          </a:bodyPr>
          <a:lstStyle>
            <a:lvl1pPr marL="0" indent="0" algn="ctr">
              <a:buNone/>
              <a:defRPr sz="35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martensson@example.com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6B6E738D-7253-BAD7-0E00-1DDB9571C5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12232" y="4929018"/>
            <a:ext cx="4367531" cy="287999"/>
          </a:xfrm>
        </p:spPr>
        <p:txBody>
          <a:bodyPr anchorCtr="1">
            <a:noAutofit/>
          </a:bodyPr>
          <a:lstStyle>
            <a:lvl1pPr marL="0" indent="0" algn="ctr">
              <a:buNone/>
              <a:defRPr sz="20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B129A-796E-BDFC-65E6-BC4E20D051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0855" y="993495"/>
            <a:ext cx="10104120" cy="1517355"/>
          </a:xfrm>
        </p:spPr>
        <p:txBody>
          <a:bodyPr anchorCtr="1">
            <a:noAutofit/>
          </a:bodyPr>
          <a:lstStyle>
            <a:lvl1pPr algn="ctr">
              <a:defRPr sz="8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C8A2984B-1A75-23F5-6D7E-BD8323E38F94}"/>
              </a:ext>
            </a:extLst>
          </p:cNvPr>
          <p:cNvSpPr/>
          <p:nvPr/>
        </p:nvSpPr>
        <p:spPr>
          <a:xfrm>
            <a:off x="3156207" y="2421952"/>
            <a:ext cx="5879592" cy="64008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0809877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 descr="View of a mountain range">
            <a:extLst>
              <a:ext uri="{FF2B5EF4-FFF2-40B4-BE49-F238E27FC236}">
                <a16:creationId xmlns:a16="http://schemas.microsoft.com/office/drawing/2014/main" id="{C8034916-C27F-C7F6-F415-FCA4F34345F6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DC835DC-D18F-F06D-7826-198495043872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70000"/>
                </a:srgbClr>
              </a:gs>
              <a:gs pos="100000">
                <a:srgbClr val="005500">
                  <a:alpha val="7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C42723-E8F3-9CA9-9F5B-8950B1F71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021" y="2107417"/>
            <a:ext cx="10117954" cy="2281354"/>
          </a:xfrm>
        </p:spPr>
        <p:txBody>
          <a:bodyPr anchorCtr="1">
            <a:noAutofit/>
          </a:bodyPr>
          <a:lstStyle>
            <a:lvl1pPr algn="ctr">
              <a:defRPr sz="8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593EAC-DF2B-D0AE-1E83-230B4BEAE5EC}"/>
              </a:ext>
            </a:extLst>
          </p:cNvPr>
          <p:cNvSpPr/>
          <p:nvPr/>
        </p:nvSpPr>
        <p:spPr>
          <a:xfrm>
            <a:off x="4879851" y="4453466"/>
            <a:ext cx="2432304" cy="64008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2AB361-E34F-0812-6412-D636C3A6439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37021" y="4720032"/>
            <a:ext cx="10117954" cy="1101897"/>
          </a:xfrm>
        </p:spPr>
        <p:txBody>
          <a:bodyPr anchorCtr="1">
            <a:noAutofit/>
          </a:bodyPr>
          <a:lstStyle>
            <a:lvl1pPr algn="ctr">
              <a:buNone/>
              <a:defRPr sz="35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0893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View of a lake and mountain range">
            <a:extLst>
              <a:ext uri="{FF2B5EF4-FFF2-40B4-BE49-F238E27FC236}">
                <a16:creationId xmlns:a16="http://schemas.microsoft.com/office/drawing/2014/main" id="{CC40B263-193E-F84C-DC4C-D3861D2E665C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6431C9D-B1FA-18EB-41C0-702127CC9A53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9E5543D-C053-F2CB-C83F-A44649BEE4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E7E7C9-A4C4-46BD-A375-40D319EBC3CB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A16B75-FC5F-E4F2-4B91-E49CAD08D83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F645CC-55B8-0CC4-548D-7BBEBD7B965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04BFBA-CB71-F576-A822-C3B0F7F9D2E5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3FCD463-2C23-B8D7-8C2F-7E9C1CC86010}"/>
              </a:ext>
            </a:extLst>
          </p:cNvPr>
          <p:cNvSpPr/>
          <p:nvPr/>
        </p:nvSpPr>
        <p:spPr>
          <a:xfrm>
            <a:off x="915021" y="1747491"/>
            <a:ext cx="4428000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AFD5AC-3A38-2B75-4C5C-D032C6A75FB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825627"/>
            <a:ext cx="10515600" cy="435133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06673361-C077-43B3-B063-F81A0DC83D3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4947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View of a lake and mountain range">
            <a:extLst>
              <a:ext uri="{FF2B5EF4-FFF2-40B4-BE49-F238E27FC236}">
                <a16:creationId xmlns:a16="http://schemas.microsoft.com/office/drawing/2014/main" id="{AD757FBB-E3BB-EC23-EF49-40273849EA06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5873D5D-30EA-C818-3CB2-7EFA279B0749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1F97821-B244-C5A6-8A49-46D9FA4D90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9F2124-6A75-41EE-8AC6-209AF3665473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1A353E7-C918-573D-B27A-D401E5B4D3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91C466B-B52A-D7EC-EA3E-1174660C731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30BA06-4D6D-6653-3618-47509822A48F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B09F169-7546-FBF2-AC6D-A41193E31E96}"/>
              </a:ext>
            </a:extLst>
          </p:cNvPr>
          <p:cNvSpPr/>
          <p:nvPr/>
        </p:nvSpPr>
        <p:spPr>
          <a:xfrm>
            <a:off x="915021" y="1747491"/>
            <a:ext cx="4428000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969FF864-3E41-BF5F-354D-7ED8B33876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AC907C-4141-3706-5558-2FDDAAFB97F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E608534-3012-1759-7C18-5DCEE375B01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551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View of a lake and mountain range">
            <a:extLst>
              <a:ext uri="{FF2B5EF4-FFF2-40B4-BE49-F238E27FC236}">
                <a16:creationId xmlns:a16="http://schemas.microsoft.com/office/drawing/2014/main" id="{13C8B37D-D9E3-62B0-3820-B8029E1AC376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51FBEB-CCB6-95B5-960C-E2C252917630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4FB9C3A-0267-5251-76A8-9C5B14FD00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23446-C8D2-4C82-860E-D1FD94E35A2C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9490B4-8986-EAF1-F39D-AAFAE3B032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9ECD26C-A913-5F07-8FF2-053F0975BF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EBB365-E979-CBD5-D74D-261BBD620E30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F3A250A-6429-9332-F2FB-13B6F67AB88D}"/>
              </a:ext>
            </a:extLst>
          </p:cNvPr>
          <p:cNvSpPr/>
          <p:nvPr/>
        </p:nvSpPr>
        <p:spPr>
          <a:xfrm>
            <a:off x="915021" y="1747491"/>
            <a:ext cx="4428000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4EA95452-13AC-B5F4-29EF-6C13C39627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BAD901-F8A4-4C3D-225D-1A0DF43664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1840860"/>
            <a:ext cx="5157782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F2C3B74-8330-BB1C-582C-BCC92BD5A84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400">
                <a:solidFill>
                  <a:srgbClr val="FFFFFF"/>
                </a:solidFill>
              </a:defRPr>
            </a:lvl4pPr>
            <a:lvl5pP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F6328F7-D7E2-1A65-83AA-31B344A77E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200" y="1840860"/>
            <a:ext cx="5183184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DC12969-CAB7-56E6-4A89-4BDC398A28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400">
                <a:solidFill>
                  <a:srgbClr val="FFFFFF"/>
                </a:solidFill>
              </a:defRPr>
            </a:lvl4pPr>
            <a:lvl5pPr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8729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View of a lake and mountain range">
            <a:extLst>
              <a:ext uri="{FF2B5EF4-FFF2-40B4-BE49-F238E27FC236}">
                <a16:creationId xmlns:a16="http://schemas.microsoft.com/office/drawing/2014/main" id="{EC5600C8-5F79-6C1D-A7E7-18838AE276D3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4DE2A73-9F33-33EE-3BDC-E49E50070598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ED1DAA7-7D29-ABAE-23D7-86DBA4B8A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6CC431-4524-4CC9-A69B-1C6B742F9F39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EDF836-D22F-80F6-C926-F98A553081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A42DDFD-5B19-2D48-B2F1-9D203DA5FE8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0E6B9A-2461-5258-FB00-AE6B00870B8A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7353EA9-BC14-65D2-D3BC-6BB8F09DA372}"/>
              </a:ext>
            </a:extLst>
          </p:cNvPr>
          <p:cNvSpPr/>
          <p:nvPr/>
        </p:nvSpPr>
        <p:spPr>
          <a:xfrm>
            <a:off x="915021" y="2105707"/>
            <a:ext cx="3749039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64B07F-142D-F0FB-60C9-EFD200899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995AED3-BF8A-8A1F-2ADD-4AFFB3BBFB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177588"/>
            <a:ext cx="3932240" cy="3691396"/>
          </a:xfrm>
        </p:spPr>
        <p:txBody>
          <a:bodyPr/>
          <a:lstStyle>
            <a:lvl1pPr marL="0" indent="0">
              <a:buNone/>
              <a:defRPr sz="16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040403-B6A6-94EF-B4DC-D2DD51366C6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80011" y="457200"/>
            <a:ext cx="6172200" cy="540861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600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View of a lake and mountain range">
            <a:extLst>
              <a:ext uri="{FF2B5EF4-FFF2-40B4-BE49-F238E27FC236}">
                <a16:creationId xmlns:a16="http://schemas.microsoft.com/office/drawing/2014/main" id="{AFCF4E1D-746B-3886-C751-F8CB27CE511F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528A25-E9F6-E94D-CE89-72223C6DAAD1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8AEDEED-95EC-44B7-6DA3-F656737FC3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CF1518-FB18-45A1-93FE-899D8ADBDD5B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7E76D2E-6587-1771-4AC0-4F609456B70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80D984-DA80-C79D-6FE1-E490238123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0E1DAC-E1B7-FB8D-C5FD-7C0F7DAF9672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F7E2F963-B479-3AFF-58BE-5E476119FF57}"/>
              </a:ext>
            </a:extLst>
          </p:cNvPr>
          <p:cNvSpPr/>
          <p:nvPr/>
        </p:nvSpPr>
        <p:spPr>
          <a:xfrm>
            <a:off x="915021" y="2105707"/>
            <a:ext cx="3749039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B987DC-B9ED-9FB5-F35E-C72016EDD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329803-1398-EAB0-A7AB-C586AA5409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177588"/>
            <a:ext cx="3932240" cy="3691396"/>
          </a:xfrm>
        </p:spPr>
        <p:txBody>
          <a:bodyPr/>
          <a:lstStyle>
            <a:lvl1pPr marL="0" indent="0">
              <a:buNone/>
              <a:defRPr sz="16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E78630-8EF0-9933-18C9-A3ADC67B18A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183184" y="457200"/>
            <a:ext cx="6172200" cy="5403847"/>
          </a:xfrm>
        </p:spPr>
        <p:txBody>
          <a:bodyPr anchor="ctr" anchorCtr="1"/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7886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 descr="Unpaved road lined with trees, mountain side drive">
            <a:extLst>
              <a:ext uri="{FF2B5EF4-FFF2-40B4-BE49-F238E27FC236}">
                <a16:creationId xmlns:a16="http://schemas.microsoft.com/office/drawing/2014/main" id="{EB0B40DD-99E1-378E-04BD-765616B62252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BD9677-FEEE-8959-3667-8423217DC829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6BCF470-A9E7-7C9A-F3CD-B6F9372E69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6A7E34-E610-4E50-A79C-29C92635F39C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33467E8-2BF2-0F9F-84E1-F7BF3C2B86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47DD3C-2134-2C18-5049-98BD5BAB70A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5455AE3A-3153-9DA4-22D1-04581800548C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882C779A-7270-82CF-86BA-1BE44B9A4C15}"/>
              </a:ext>
            </a:extLst>
          </p:cNvPr>
          <p:cNvSpPr/>
          <p:nvPr/>
        </p:nvSpPr>
        <p:spPr>
          <a:xfrm>
            <a:off x="4312923" y="1667975"/>
            <a:ext cx="3566160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128892-B18E-1BE3-4CE8-A3EDC811A0C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3204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 descr="Unpaved road lined with trees, mountain side drive">
            <a:extLst>
              <a:ext uri="{FF2B5EF4-FFF2-40B4-BE49-F238E27FC236}">
                <a16:creationId xmlns:a16="http://schemas.microsoft.com/office/drawing/2014/main" id="{FBBEC232-0DCE-A522-422A-99F51A548AE0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F32406F-B930-4719-18B2-215A36935CEA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DAEEC59-D84A-7070-3DDF-241DB36C6C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0C4840-4745-4DDB-846D-C5E7535E287A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984AA06-1353-5A70-8B78-F2C48228A5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14A87D9-3930-F84A-34D4-C1BED1F9A39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F77AE825-17C2-E4F8-E0BB-5D308F545575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847347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0035837-4AC6-92FA-5977-1E34D2A17008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/>
              </a:gs>
              <a:gs pos="100000">
                <a:srgbClr val="005500"/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7DE77D-5EAC-F973-750F-3CBD23B78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57628"/>
            <a:ext cx="10515600" cy="1325559"/>
          </a:xfrm>
        </p:spPr>
        <p:txBody>
          <a:bodyPr lIns="0" rIns="0"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HOW TO USE THIS TEMPLATE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756F5223-B3B0-E209-4B6E-7CC22265209D}"/>
              </a:ext>
            </a:extLst>
          </p:cNvPr>
          <p:cNvSpPr/>
          <p:nvPr/>
        </p:nvSpPr>
        <p:spPr>
          <a:xfrm>
            <a:off x="2017779" y="1667975"/>
            <a:ext cx="8156448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C2927098-DA4B-6C92-7314-436EBB90A2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5576" y="1960171"/>
            <a:ext cx="882688" cy="10921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rgbClr val="CBFF00"/>
                </a:solidFill>
                <a:latin typeface="Gill Sans M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1B0E7097-EDF6-AB4D-5D03-A87A78B18D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42539" y="1984174"/>
            <a:ext cx="3103107" cy="10323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>
                <a:solidFill>
                  <a:srgbClr val="FFFFFF"/>
                </a:solidFill>
                <a:latin typeface="Gill Sans M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7982CC09-B250-918A-FE5F-E35CAF8F42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20643" y="1960171"/>
            <a:ext cx="882688" cy="10921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rgbClr val="CBFF00"/>
                </a:solidFill>
                <a:latin typeface="Gill Sans M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46326209-36E0-0859-39A7-C9BB08DF2C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77941" y="1984174"/>
            <a:ext cx="2243919" cy="10323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>
                <a:solidFill>
                  <a:srgbClr val="FFFFFF"/>
                </a:solidFill>
                <a:latin typeface="Gill Sans M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D1D8C640-FFA8-A336-9CBF-D93399A1EC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06752" y="1977947"/>
            <a:ext cx="882688" cy="10921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rgbClr val="CBFF00"/>
                </a:solidFill>
                <a:latin typeface="Gill Sans M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3B82C367-4ABD-F91C-F26B-786AE924FB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64050" y="2001950"/>
            <a:ext cx="2959117" cy="10323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>
                <a:solidFill>
                  <a:srgbClr val="FFFFFF"/>
                </a:solidFill>
                <a:latin typeface="Gill Sans M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36A3CAE-000E-127E-F37B-2F336658E6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20058" y="3103994"/>
            <a:ext cx="1698626" cy="800100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78F44DEF-458A-8943-0386-2E4DD027E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18684" y="3103994"/>
            <a:ext cx="1698626" cy="800100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0E9DE172-F065-FD38-1D97-26AB0385D2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94793" y="3103994"/>
            <a:ext cx="2599200" cy="800100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75FB6011-0D81-0234-119E-567A15463B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76952" y="3102449"/>
            <a:ext cx="3726426" cy="800100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7A3971D-B4C0-EDB0-B5A2-09D55A8B5D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57039" y="5751923"/>
            <a:ext cx="8877918" cy="470477"/>
          </a:xfrm>
        </p:spPr>
        <p:txBody>
          <a:bodyPr anchorCtr="1"/>
          <a:lstStyle>
            <a:lvl1pPr marL="0" indent="0" algn="ctr">
              <a:buNone/>
              <a:defRPr sz="1600">
                <a:solidFill>
                  <a:srgbClr val="16B3DC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EA75395D-6C8E-3E0A-9E7F-D19E1FD2B6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94793" y="5070256"/>
            <a:ext cx="2599200" cy="800100"/>
          </a:xfrm>
        </p:spPr>
        <p:txBody>
          <a:bodyPr/>
          <a:lstStyle>
            <a:lvl1pPr marL="0" indent="0">
              <a:buNone/>
              <a:defRPr sz="16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77E27211-7C12-EBAC-D2D5-51A5C68440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90714" y="5070256"/>
            <a:ext cx="3712665" cy="800100"/>
          </a:xfrm>
        </p:spPr>
        <p:txBody>
          <a:bodyPr/>
          <a:lstStyle>
            <a:lvl1pPr marL="0" indent="0">
              <a:buNone/>
              <a:defRPr sz="16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25273E05-0FAA-7CB5-9E6B-5DC9487DAB1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20058" y="3976862"/>
            <a:ext cx="3273552" cy="1618488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9050FB9-CA51-DF78-737C-A946DEB7C71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794793" y="4041035"/>
            <a:ext cx="2599200" cy="896112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D04DCE99-74D1-39C2-5365-548AECB70B5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76952" y="4041035"/>
            <a:ext cx="2599200" cy="896395"/>
          </a:xfrm>
        </p:spPr>
        <p:txBody>
          <a:bodyPr anchor="ctr" anchorCtr="1"/>
          <a:lstStyle>
            <a:lvl1pPr marL="0" indent="0" algn="ct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51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7F6506A-85DB-6EDF-0C1A-2F185608FD3F}"/>
              </a:ext>
            </a:extLst>
          </p:cNvPr>
          <p:cNvSpPr/>
          <p:nvPr/>
        </p:nvSpPr>
        <p:spPr>
          <a:xfrm>
            <a:off x="11682374" y="6430060"/>
            <a:ext cx="241401" cy="19751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9" descr="View of a lake and mountain range">
            <a:extLst>
              <a:ext uri="{FF2B5EF4-FFF2-40B4-BE49-F238E27FC236}">
                <a16:creationId xmlns:a16="http://schemas.microsoft.com/office/drawing/2014/main" id="{C9483AC7-85E9-1214-2F7E-AD950C233F4A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BB7D83-EEF5-B7EC-544A-E73DA71E60E0}"/>
              </a:ext>
            </a:extLst>
          </p:cNvPr>
          <p:cNvSpPr/>
          <p:nvPr/>
        </p:nvSpPr>
        <p:spPr>
          <a:xfrm>
            <a:off x="129543" y="3410712"/>
            <a:ext cx="11932920" cy="3319272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C8E598-30D4-82FB-415E-BC1BAE9BF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981032"/>
            <a:ext cx="10515600" cy="782634"/>
          </a:xfrm>
        </p:spPr>
        <p:txBody>
          <a:bodyPr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0E6182E-4AF8-0F7A-B510-A48D1F264E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0F7320-3926-42F2-8584-EE0E6A08961A}" type="slidenum"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2C40BF1-483A-9386-F0DA-80D4A08183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6016A6-F759-46A7-4E21-6B9267130A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F5D5A10F-1408-7BD6-5360-A6AB0EEE1E90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77FDDECB-03D1-D5DF-3BB5-CFD5B74FC245}"/>
              </a:ext>
            </a:extLst>
          </p:cNvPr>
          <p:cNvSpPr/>
          <p:nvPr/>
        </p:nvSpPr>
        <p:spPr>
          <a:xfrm>
            <a:off x="4070607" y="4804367"/>
            <a:ext cx="4050792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1A725E5-8DFA-E0E3-E1B0-B64FCF8C50A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1847" y="4942478"/>
            <a:ext cx="10515600" cy="459083"/>
          </a:xfrm>
        </p:spPr>
        <p:txBody>
          <a:bodyPr anchorCtr="1"/>
          <a:lstStyle>
            <a:lvl1pPr algn="ctr">
              <a:buNone/>
              <a:defRPr sz="23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79466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View of a lake with pine trees and mountain range">
            <a:extLst>
              <a:ext uri="{FF2B5EF4-FFF2-40B4-BE49-F238E27FC236}">
                <a16:creationId xmlns:a16="http://schemas.microsoft.com/office/drawing/2014/main" id="{17751E0E-50F1-400F-538C-0EFEE3B7DAED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21A42C1-E43B-79BA-C321-EC9778D7B2B6}"/>
              </a:ext>
            </a:extLst>
          </p:cNvPr>
          <p:cNvSpPr/>
          <p:nvPr/>
        </p:nvSpPr>
        <p:spPr>
          <a:xfrm>
            <a:off x="129543" y="128016"/>
            <a:ext cx="685800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D0B6CE-E732-F0C8-2979-94B055E40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248" y="1169252"/>
            <a:ext cx="5285917" cy="78263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TEXT LAYOUT 1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CDB99CEE-73A4-19A7-09BA-E5B2C5EAE08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446944-778C-470A-AF49-5B96B9DEDC12}" type="slidenum"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BD970D-EED9-9178-0F39-18EBF5A8D7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1B11043-3C93-0209-0918-0BA674C46D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AF85342F-EF9F-E609-7221-5C2A78E43F88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37038444-3B07-A172-606A-FE1D218D8C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2136038"/>
            <a:ext cx="5285917" cy="857094"/>
          </a:xfrm>
        </p:spPr>
        <p:txBody>
          <a:bodyPr/>
          <a:lstStyle>
            <a:lvl1pPr marL="0" indent="0">
              <a:buNone/>
              <a:defRPr sz="23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90B61707-9B78-0F8D-E273-CDE50213EF75}"/>
              </a:ext>
            </a:extLst>
          </p:cNvPr>
          <p:cNvSpPr/>
          <p:nvPr/>
        </p:nvSpPr>
        <p:spPr>
          <a:xfrm>
            <a:off x="915021" y="1992587"/>
            <a:ext cx="4428000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D8A0586-EF4D-59AA-218A-D92AE3B6D6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3100273"/>
            <a:ext cx="5288962" cy="2588638"/>
          </a:xfrm>
        </p:spPr>
        <p:txBody>
          <a:bodyPr lIns="0"/>
          <a:lstStyle>
            <a:lvl1pPr marL="179999" indent="-179999">
              <a:spcBef>
                <a:spcPts val="600"/>
              </a:spcBef>
              <a:buClr>
                <a:srgbClr val="CBFF00"/>
              </a:buClr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369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DFC162A2-A845-1CCA-4373-354B9E060E43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1F77B29-058B-406A-96AE-5EE20BCAC3E8}"/>
              </a:ext>
            </a:extLst>
          </p:cNvPr>
          <p:cNvSpPr/>
          <p:nvPr/>
        </p:nvSpPr>
        <p:spPr>
          <a:xfrm>
            <a:off x="129543" y="128016"/>
            <a:ext cx="11932920" cy="3319272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14D2A7-6C39-6957-12A9-4577F29D1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248" y="1093457"/>
            <a:ext cx="5320381" cy="78263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TEXT LAYOUT 2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B92E0B-C03A-8ED6-93D3-67EB3EC0F8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8EF27-BBD3-4661-8066-A35272769282}" type="slidenum"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A99C782-734E-F66B-5725-C6FCAE35F13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0699D1-1DD3-90A3-81A9-3B81973A7F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BEE8E4AB-A718-9030-01E9-C6DFF658BD81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7A44C29-B368-51EB-FF52-AECBBA3D92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2060243"/>
            <a:ext cx="5320381" cy="882524"/>
          </a:xfrm>
        </p:spPr>
        <p:txBody>
          <a:bodyPr/>
          <a:lstStyle>
            <a:lvl1pPr marL="0" indent="0">
              <a:buNone/>
              <a:defRPr sz="23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A484D12-8252-F006-7B7D-EA318E45BCCE}"/>
              </a:ext>
            </a:extLst>
          </p:cNvPr>
          <p:cNvSpPr/>
          <p:nvPr/>
        </p:nvSpPr>
        <p:spPr>
          <a:xfrm>
            <a:off x="914692" y="1916792"/>
            <a:ext cx="4500000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D4DBCE0-BFB5-6E80-E88D-029C572759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17894" y="1125544"/>
            <a:ext cx="4707843" cy="1849300"/>
          </a:xfrm>
        </p:spPr>
        <p:txBody>
          <a:bodyPr/>
          <a:lstStyle>
            <a:lvl1pPr marL="179999" indent="-179999">
              <a:spcBef>
                <a:spcPts val="600"/>
              </a:spcBef>
              <a:buClr>
                <a:srgbClr val="CBFF00"/>
              </a:buClr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67795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 descr="Unpaved road lined with trees, mountain side drive">
            <a:extLst>
              <a:ext uri="{FF2B5EF4-FFF2-40B4-BE49-F238E27FC236}">
                <a16:creationId xmlns:a16="http://schemas.microsoft.com/office/drawing/2014/main" id="{CBE71BBA-1E94-C806-3C97-2C71A8468D86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E49BBE-389E-C4A7-FA5E-7037F2A3A7D4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3229807-92F6-1A8D-5353-4F4B237473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3A8751-B201-4A82-8D1A-0197B30A49EF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3F56FA-B67F-64DE-EDCA-75E599D28C8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EE7E4E3-FABE-2FC1-2AB1-573906488A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7A1D659-4C56-8953-6552-7B23A75BF3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9651" y="2738207"/>
            <a:ext cx="4183654" cy="454356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rgbClr val="FFFFFF"/>
                </a:solidFill>
                <a:latin typeface="Gill Sans MT"/>
              </a:defRPr>
            </a:lvl1pPr>
          </a:lstStyle>
          <a:p>
            <a:pPr lvl="0"/>
            <a:r>
              <a:rPr lang="en-US"/>
              <a:t>Section 1 title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8161E2F-9336-B8CC-8719-8FE10B9673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1835246"/>
            <a:ext cx="10515600" cy="629107"/>
          </a:xfrm>
        </p:spPr>
        <p:txBody>
          <a:bodyPr lIns="0" rIns="0" anchorCtr="1">
            <a:noAutofit/>
          </a:bodyPr>
          <a:lstStyle>
            <a:lvl1pPr marL="0" indent="0" algn="ctr">
              <a:buNone/>
              <a:defRPr sz="23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A3F2306-2FF3-22DA-0ED5-3FF2A734F5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7123" y="2738207"/>
            <a:ext cx="4183654" cy="454356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rgbClr val="FFFFFF"/>
                </a:solidFill>
                <a:latin typeface="Gill Sans MT"/>
              </a:defRPr>
            </a:lvl1pPr>
          </a:lstStyle>
          <a:p>
            <a:pPr lvl="0"/>
            <a:r>
              <a:rPr lang="en-US"/>
              <a:t>Section 2 title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C333C1B4-1DB0-705F-9D90-9D81F4229D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9651" y="3428497"/>
            <a:ext cx="4365629" cy="2333621"/>
          </a:xfrm>
        </p:spPr>
        <p:txBody>
          <a:bodyPr/>
          <a:lstStyle>
            <a:lvl1pPr marL="179999" indent="-179999">
              <a:spcBef>
                <a:spcPts val="600"/>
              </a:spcBef>
              <a:buClr>
                <a:srgbClr val="CBFF00"/>
              </a:buClr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0F05B757-86A2-B79D-D2F0-20804F0067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7123" y="3428497"/>
            <a:ext cx="4365629" cy="2333621"/>
          </a:xfrm>
        </p:spPr>
        <p:txBody>
          <a:bodyPr/>
          <a:lstStyle>
            <a:lvl1pPr marL="179999" indent="-179999">
              <a:spcBef>
                <a:spcPts val="600"/>
              </a:spcBef>
              <a:buClr>
                <a:srgbClr val="CBFF00"/>
              </a:buClr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3E0444-C1A3-B09D-AB0D-40B7430E54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57628"/>
            <a:ext cx="10515600" cy="1325559"/>
          </a:xfrm>
        </p:spPr>
        <p:txBody>
          <a:bodyPr lIns="0" rIns="0"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COMPARISON</a:t>
            </a: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6D4D3607-7A2B-CBA1-6B80-5B2648E03E86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BC778A64-5BBF-D496-E07E-BB539909DD0E}"/>
              </a:ext>
            </a:extLst>
          </p:cNvPr>
          <p:cNvSpPr/>
          <p:nvPr/>
        </p:nvSpPr>
        <p:spPr>
          <a:xfrm>
            <a:off x="4111755" y="1667975"/>
            <a:ext cx="3968496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732717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 descr="Unpaved road lined with trees, mountain side drive">
            <a:extLst>
              <a:ext uri="{FF2B5EF4-FFF2-40B4-BE49-F238E27FC236}">
                <a16:creationId xmlns:a16="http://schemas.microsoft.com/office/drawing/2014/main" id="{C3C6BB46-E8E4-44A0-55DA-19FDAE94D8E9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021F344-0DF7-96A2-4FE8-95E0DB377917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144FA52-F397-BA31-1D0F-04FB4541203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27DF65-DE56-4927-9301-2338F3F3FD88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1C5D8EC-3913-28A5-6FF5-20200AB38E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F5D6B5-232C-A04B-7FC7-3C319AE69A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3167BF64-AB71-0C14-A301-B8E44EB695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3359240"/>
            <a:ext cx="4357692" cy="2252569"/>
          </a:xfrm>
        </p:spPr>
        <p:txBody>
          <a:bodyPr lIns="0" rIns="0">
            <a:noAutofit/>
          </a:bodyPr>
          <a:lstStyle>
            <a:lvl1pPr marL="0" indent="0">
              <a:buNone/>
              <a:defRPr sz="23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7C349B-B82D-7D26-AC74-2E83815057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248" y="2081622"/>
            <a:ext cx="4357692" cy="1325559"/>
          </a:xfrm>
        </p:spPr>
        <p:txBody>
          <a:bodyPr lIns="0" r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CHART SLIDE</a:t>
            </a:r>
          </a:p>
        </p:txBody>
      </p:sp>
      <p:sp>
        <p:nvSpPr>
          <p:cNvPr id="9" name="Oval 14">
            <a:extLst>
              <a:ext uri="{FF2B5EF4-FFF2-40B4-BE49-F238E27FC236}">
                <a16:creationId xmlns:a16="http://schemas.microsoft.com/office/drawing/2014/main" id="{B40A7BD6-66EF-23AE-AE02-13E6DA311486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FE5683F1-F66A-8880-1B35-FCD55887A095}"/>
              </a:ext>
            </a:extLst>
          </p:cNvPr>
          <p:cNvSpPr/>
          <p:nvPr/>
        </p:nvSpPr>
        <p:spPr>
          <a:xfrm>
            <a:off x="911876" y="3191969"/>
            <a:ext cx="3968496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11" name="Chart Placeholder 18">
            <a:extLst>
              <a:ext uri="{FF2B5EF4-FFF2-40B4-BE49-F238E27FC236}">
                <a16:creationId xmlns:a16="http://schemas.microsoft.com/office/drawing/2014/main" id="{9FBDC6D5-6922-2413-BB12-E90B6E30FDD3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6981370" y="1246190"/>
            <a:ext cx="4284658" cy="4365629"/>
          </a:xfrm>
        </p:spPr>
        <p:txBody>
          <a:bodyPr anchor="ctr" anchorCtr="1"/>
          <a:lstStyle>
            <a:lvl1pPr marL="0" indent="0" algn="ctr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694031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 descr="Unpaved road lined with trees, mountain side drive">
            <a:extLst>
              <a:ext uri="{FF2B5EF4-FFF2-40B4-BE49-F238E27FC236}">
                <a16:creationId xmlns:a16="http://schemas.microsoft.com/office/drawing/2014/main" id="{87E55405-617D-143E-761F-D4C4E793AF53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E57C20-7736-C8C5-176E-ABEDC4A5CBDE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D74E688-703A-5E31-2CEE-C188F8181F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55C6B4-6BC1-4484-AF3D-B367AEA226E5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CBBE51-D4A2-84EA-BA65-513FBD7F5E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50D6E86-9183-EBF9-FF71-EDB187D48C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C38C6E65-5675-4BC2-1F96-F8BB1E0194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83563" y="3359240"/>
            <a:ext cx="2596896" cy="2252569"/>
          </a:xfrm>
        </p:spPr>
        <p:txBody>
          <a:bodyPr lIns="0" rIns="0">
            <a:noAutofit/>
          </a:bodyPr>
          <a:lstStyle>
            <a:lvl1pPr marL="0" indent="0">
              <a:buNone/>
              <a:defRPr sz="23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78A9BE-EF74-A61E-AD33-FCA843202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83563" y="1757778"/>
            <a:ext cx="2669855" cy="1325559"/>
          </a:xfrm>
        </p:spPr>
        <p:txBody>
          <a:bodyPr lIns="0" r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TABLE SLIDE</a:t>
            </a:r>
          </a:p>
        </p:txBody>
      </p:sp>
      <p:sp>
        <p:nvSpPr>
          <p:cNvPr id="9" name="Oval 14">
            <a:extLst>
              <a:ext uri="{FF2B5EF4-FFF2-40B4-BE49-F238E27FC236}">
                <a16:creationId xmlns:a16="http://schemas.microsoft.com/office/drawing/2014/main" id="{0E0EEF18-5AEF-5785-BEB6-A08A78FDD8F2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397E36F0-BA4D-154E-2BE3-5E107B0C78DE}"/>
              </a:ext>
            </a:extLst>
          </p:cNvPr>
          <p:cNvSpPr/>
          <p:nvPr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11" name="Table Placeholder 17">
            <a:extLst>
              <a:ext uri="{FF2B5EF4-FFF2-40B4-BE49-F238E27FC236}">
                <a16:creationId xmlns:a16="http://schemas.microsoft.com/office/drawing/2014/main" id="{1C4DAB7B-09C4-75A5-76BE-6D3A0677BC75}"/>
              </a:ext>
            </a:extLst>
          </p:cNvPr>
          <p:cNvSpPr txBox="1">
            <a:spLocks noGrp="1"/>
          </p:cNvSpPr>
          <p:nvPr>
            <p:ph type="tbl" idx="4294967295"/>
          </p:nvPr>
        </p:nvSpPr>
        <p:spPr>
          <a:xfrm>
            <a:off x="911227" y="1505431"/>
            <a:ext cx="6561140" cy="3847136"/>
          </a:xfrm>
        </p:spPr>
        <p:txBody>
          <a:bodyPr anchor="ctr" anchorCtr="1"/>
          <a:lstStyle>
            <a:lvl1pPr marL="0" indent="0" algn="ctr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10608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A09F9-C0BA-18D5-BEB5-A4F4500B4581}"/>
              </a:ext>
            </a:extLst>
          </p:cNvPr>
          <p:cNvSpPr/>
          <p:nvPr/>
        </p:nvSpPr>
        <p:spPr>
          <a:xfrm>
            <a:off x="11645798" y="6386169"/>
            <a:ext cx="307238" cy="34381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9" descr="View of a lake and mountain range">
            <a:extLst>
              <a:ext uri="{FF2B5EF4-FFF2-40B4-BE49-F238E27FC236}">
                <a16:creationId xmlns:a16="http://schemas.microsoft.com/office/drawing/2014/main" id="{4CDD4D92-C737-53D3-ACAB-3A8D0099F823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42B45C6-6538-03AB-AA6D-592A43F6E4B8}"/>
              </a:ext>
            </a:extLst>
          </p:cNvPr>
          <p:cNvSpPr/>
          <p:nvPr/>
        </p:nvSpPr>
        <p:spPr>
          <a:xfrm>
            <a:off x="129543" y="128016"/>
            <a:ext cx="11932920" cy="2368296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78A8CE3-5E47-5BB3-09D8-0076C6ACDC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3C4DEC-EF07-469A-B86D-FBF6F0FBD83A}" type="slidenum"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BD2B2A4-AB9A-0DFD-F6A9-7C0C4120ED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0781F5-9996-5B3E-9B6B-04C7205778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AE35B268-960A-A526-AF0B-44F491536A06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A9D90D01-054A-73CE-66A0-AFC1915312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1835246"/>
            <a:ext cx="10515600" cy="629107"/>
          </a:xfrm>
        </p:spPr>
        <p:txBody>
          <a:bodyPr lIns="0" rIns="0" anchorCtr="1">
            <a:noAutofit/>
          </a:bodyPr>
          <a:lstStyle>
            <a:lvl1pPr marL="0" indent="0" algn="ctr">
              <a:buNone/>
              <a:defRPr sz="2300">
                <a:solidFill>
                  <a:srgbClr val="CBFF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ECC938-463D-497B-19EE-5BEE7BC3E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57628"/>
            <a:ext cx="10515600" cy="1325559"/>
          </a:xfrm>
        </p:spPr>
        <p:txBody>
          <a:bodyPr lIns="0" rIns="0"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BIG IMAGE SLIDE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1CFB339D-CFFF-FF16-C652-2558948160B1}"/>
              </a:ext>
            </a:extLst>
          </p:cNvPr>
          <p:cNvSpPr/>
          <p:nvPr/>
        </p:nvSpPr>
        <p:spPr>
          <a:xfrm>
            <a:off x="3759711" y="1667975"/>
            <a:ext cx="4672583" cy="36576"/>
          </a:xfrm>
          <a:prstGeom prst="rect">
            <a:avLst/>
          </a:prstGeom>
          <a:solidFill>
            <a:srgbClr val="CBFF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2560439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 descr="Unpaved road lined with trees, mountain side drive">
            <a:extLst>
              <a:ext uri="{FF2B5EF4-FFF2-40B4-BE49-F238E27FC236}">
                <a16:creationId xmlns:a16="http://schemas.microsoft.com/office/drawing/2014/main" id="{71FF758D-B941-E5C5-D677-F6139D3C03BA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D8D0E40-B232-38EC-6B69-762A756186BE}"/>
              </a:ext>
            </a:extLst>
          </p:cNvPr>
          <p:cNvSpPr/>
          <p:nvPr/>
        </p:nvSpPr>
        <p:spPr>
          <a:xfrm>
            <a:off x="129543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E4A5234-6697-1B78-71A2-BB007697D78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A1AAF4-33F1-437B-A851-9BE5444C9011}" type="slidenum"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B0034C6-E5B3-BC7D-9E8A-9C761A70782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6657936-C61B-EA06-36A3-987FF48F2B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ADD A FOOTER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EBF2C6-2C6E-CFF7-EFD9-D79A6C5E87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68870"/>
            <a:ext cx="10515600" cy="1325559"/>
          </a:xfrm>
        </p:spPr>
        <p:txBody>
          <a:bodyPr lIns="0" rIns="0" anchorCtr="1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VIDEO SLIDE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A16D6107-4A3A-97FF-5B24-2FDD1AAFDC32}"/>
              </a:ext>
            </a:extLst>
          </p:cNvPr>
          <p:cNvSpPr/>
          <p:nvPr/>
        </p:nvSpPr>
        <p:spPr>
          <a:xfrm>
            <a:off x="5908551" y="6114044"/>
            <a:ext cx="374904" cy="3749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12701" cap="flat">
            <a:solidFill>
              <a:srgbClr val="CBFF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9" name="Media Placeholder 7">
            <a:extLst>
              <a:ext uri="{FF2B5EF4-FFF2-40B4-BE49-F238E27FC236}">
                <a16:creationId xmlns:a16="http://schemas.microsoft.com/office/drawing/2014/main" id="{CCFEF2EB-C8F8-A46D-AD36-035381D1E46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395987" y="1497768"/>
            <a:ext cx="9400032" cy="4215383"/>
          </a:xfrm>
        </p:spPr>
        <p:txBody>
          <a:bodyPr anchor="ctr"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51914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9643FB-DC94-75A2-6C6D-0813762C1C0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6D849956-BAC3-4D27-9473-EBD199AB239A}" type="slidenum">
              <a:t>‹#›</a:t>
            </a:fld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205328B-77BC-459B-9050-3F54236EB4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BC5D8F1-518B-121E-46E4-9A91B8CBAE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0482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95720A-9BF4-57DE-DBC4-75F6E647933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610603" y="6118488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defRPr>
            </a:lvl1pPr>
          </a:lstStyle>
          <a:p>
            <a:pPr lvl="0"/>
            <a:r>
              <a:rPr lang="en-US"/>
              <a:t>MM.DD.20XX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E705F96-4044-257E-9537-C4A62C6BE85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38203" y="6118488"/>
            <a:ext cx="33987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defRPr>
            </a:lvl1pPr>
          </a:lstStyle>
          <a:p>
            <a:pPr lvl="0"/>
            <a:r>
              <a:rPr lang="en-US"/>
              <a:t>ADD A FOOTER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5000" b="0" i="0" u="none" strike="noStrike" kern="1200" cap="none" spc="0" baseline="0">
          <a:solidFill>
            <a:srgbClr val="64AC00"/>
          </a:solidFill>
          <a:uFillTx/>
          <a:latin typeface="Gill Sans M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64AC00"/>
          </a:solidFill>
          <a:uFillTx/>
          <a:latin typeface="Franklin Gothic Book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64AC00"/>
          </a:solidFill>
          <a:uFillTx/>
          <a:latin typeface="Franklin Gothic Book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64AC00"/>
          </a:solidFill>
          <a:uFillTx/>
          <a:latin typeface="Franklin Gothic Book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64AC00"/>
          </a:solidFill>
          <a:uFillTx/>
          <a:latin typeface="Franklin Gothic Book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64AC0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4D10538-79B6-EFC8-943A-DBC7F43D03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12232" y="1333945"/>
            <a:ext cx="4367531" cy="324419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2300">
                <a:solidFill>
                  <a:srgbClr val="CBFF00"/>
                </a:solidFill>
              </a:rPr>
              <a:t>The Developer Academy</a:t>
            </a:r>
            <a:endParaRPr lang="ru-RU" sz="2300">
              <a:solidFill>
                <a:srgbClr val="CBFF00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57901C4-8DD6-C818-F802-8E8A4A8CE1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12232" y="1680191"/>
            <a:ext cx="4367531" cy="324419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2000" b="1">
                <a:solidFill>
                  <a:srgbClr val="FFFFFF"/>
                </a:solidFill>
              </a:rPr>
              <a:t>2023</a:t>
            </a:r>
            <a:endParaRPr lang="ru-RU" sz="2000" b="1">
              <a:solidFill>
                <a:srgbClr val="FFFFFF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CCEB431-E0DF-1C25-2DBF-65B2F92CA5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4001" y="2572033"/>
            <a:ext cx="10117954" cy="2281354"/>
          </a:xfrm>
        </p:spPr>
        <p:txBody>
          <a:bodyPr/>
          <a:lstStyle/>
          <a:p>
            <a:pPr lvl="0"/>
            <a:r>
              <a:rPr lang="en-US"/>
              <a:t> USGS</a:t>
            </a:r>
            <a:br>
              <a:rPr lang="en-US"/>
            </a:br>
            <a:r>
              <a:rPr lang="en-US" sz="6000"/>
              <a:t>(U.S Geological Survey)</a:t>
            </a:r>
            <a:br>
              <a:rPr lang="en-US"/>
            </a:br>
            <a:r>
              <a:rPr lang="en-US" sz="2400"/>
              <a:t>23-12-22 – 23-01-2023</a:t>
            </a:r>
            <a:br>
              <a:rPr lang="en-US"/>
            </a:b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21D00-7625-7B54-3FD9-1DDA5B77DD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50855" y="4720041"/>
            <a:ext cx="10090285" cy="1101897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en-US" sz="3500">
                <a:solidFill>
                  <a:srgbClr val="CBFF00"/>
                </a:solidFill>
              </a:rPr>
              <a:t>Assignment 5</a:t>
            </a:r>
            <a:br>
              <a:rPr lang="en-US" sz="3500">
                <a:solidFill>
                  <a:srgbClr val="CBFF00"/>
                </a:solidFill>
              </a:rPr>
            </a:br>
            <a:r>
              <a:rPr lang="en-US" sz="3500">
                <a:solidFill>
                  <a:srgbClr val="CBFF00"/>
                </a:solidFill>
              </a:rPr>
              <a:t>Cidalia Eusebio</a:t>
            </a:r>
            <a:endParaRPr lang="ru-RU" sz="3500">
              <a:solidFill>
                <a:srgbClr val="CB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922F5130-1DA5-A6F6-64DD-D135EC1682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633" y="1424077"/>
            <a:ext cx="4969032" cy="1325559"/>
          </a:xfrm>
        </p:spPr>
        <p:txBody>
          <a:bodyPr>
            <a:noAutofit/>
          </a:bodyPr>
          <a:lstStyle/>
          <a:p>
            <a:pPr lvl="0"/>
            <a:r>
              <a:rPr lang="en-US" sz="3600"/>
              <a:t>Majority of the Earthquake were micro-earthquakes</a:t>
            </a:r>
            <a:endParaRPr lang="en-US" sz="320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F399CA1-1D41-7A0E-AC0A-000DD5C210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3359240"/>
            <a:ext cx="4892040" cy="2759247"/>
          </a:xfrm>
        </p:spPr>
        <p:txBody>
          <a:bodyPr lIns="0" rIns="0">
            <a:noAutofit/>
          </a:bodyPr>
          <a:lstStyle/>
          <a:p>
            <a:pPr marL="0" lvl="0" indent="0">
              <a:buNone/>
            </a:pPr>
            <a:r>
              <a:rPr lang="en-US" sz="2300" dirty="0">
                <a:solidFill>
                  <a:srgbClr val="CBFF00"/>
                </a:solidFill>
              </a:rPr>
              <a:t>Micro-earthquakes (&lt;2.5, not felt by humans)</a:t>
            </a:r>
          </a:p>
          <a:p>
            <a:pPr marL="0" lvl="0" indent="0">
              <a:buNone/>
            </a:pPr>
            <a:endParaRPr lang="en-US" sz="2300" dirty="0">
              <a:solidFill>
                <a:srgbClr val="CBFF00"/>
              </a:solidFill>
            </a:endParaRPr>
          </a:p>
          <a:p>
            <a:pPr marL="0" lvl="0" indent="0">
              <a:buNone/>
            </a:pPr>
            <a:r>
              <a:rPr lang="en-US" sz="2300" dirty="0">
                <a:solidFill>
                  <a:srgbClr val="CBFF00"/>
                </a:solidFill>
              </a:rPr>
              <a:t>There are earthquakes with Negative magnitudes but are rare</a:t>
            </a:r>
          </a:p>
          <a:p>
            <a:pPr marL="0" lvl="0" indent="0">
              <a:buNone/>
            </a:pPr>
            <a:endParaRPr lang="en-US" sz="2300" dirty="0">
              <a:solidFill>
                <a:srgbClr val="CBFF00"/>
              </a:solidFill>
            </a:endParaRPr>
          </a:p>
          <a:p>
            <a:pPr marL="0" lvl="0" indent="0">
              <a:buNone/>
            </a:pPr>
            <a:r>
              <a:rPr lang="en-US" sz="2300" dirty="0">
                <a:solidFill>
                  <a:srgbClr val="CBFF00"/>
                </a:solidFill>
              </a:rPr>
              <a:t>Almost no significant earthquakes &gt;6</a:t>
            </a:r>
          </a:p>
          <a:p>
            <a:pPr marL="0" lvl="0" indent="0">
              <a:buNone/>
            </a:pPr>
            <a:endParaRPr lang="en-US" sz="2300" dirty="0">
              <a:solidFill>
                <a:srgbClr val="CBFF0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1296E5C-E3E0-08AD-F081-B58062AB4894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85DEF8-2308-4DD6-8EA7-D53C281AA09C}" type="slidenum">
              <a:rPr/>
              <a:t>10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07406CA-AB62-363E-73B4-17E5E000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70" y="1424077"/>
            <a:ext cx="5600699" cy="44577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A64F31-60BE-FEC5-917D-393236AF461D}"/>
              </a:ext>
            </a:extLst>
          </p:cNvPr>
          <p:cNvSpPr txBox="1"/>
          <p:nvPr/>
        </p:nvSpPr>
        <p:spPr>
          <a:xfrm>
            <a:off x="344509" y="6209233"/>
            <a:ext cx="7144819" cy="163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200" b="0" i="0" u="none" strike="noStrike" kern="1200" cap="none" spc="0" baseline="0">
                <a:solidFill>
                  <a:srgbClr val="D4D4D4"/>
                </a:solidFill>
                <a:uFillTx/>
                <a:latin typeface="Consolas" pitchFamily="49"/>
              </a:rPr>
            </a:br>
            <a:r>
              <a:rPr lang="en-US" sz="1600" b="1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Bar Graph </a:t>
            </a: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| Pie Chart | Box Plot | Line Chart | Scatter Plot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72DC532C-1A03-DF84-83C9-C3C6FACB7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633" y="1424077"/>
            <a:ext cx="4969032" cy="1325559"/>
          </a:xfrm>
        </p:spPr>
        <p:txBody>
          <a:bodyPr>
            <a:noAutofit/>
          </a:bodyPr>
          <a:lstStyle/>
          <a:p>
            <a:pPr lvl="0"/>
            <a:r>
              <a:rPr lang="en-US" sz="3600"/>
              <a:t>AK reported 28% of the earthquakes</a:t>
            </a:r>
            <a:endParaRPr lang="en-US" sz="320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6F00C3D-4529-DD3B-48CB-4E0F47A59B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3359240"/>
            <a:ext cx="4357692" cy="2252569"/>
          </a:xfrm>
        </p:spPr>
        <p:txBody>
          <a:bodyPr lIns="0" rIns="0">
            <a:noAutofit/>
          </a:bodyPr>
          <a:lstStyle/>
          <a:p>
            <a:pPr marL="0" lvl="0" indent="0">
              <a:buNone/>
            </a:pPr>
            <a:r>
              <a:rPr lang="en-US" sz="2300">
                <a:solidFill>
                  <a:srgbClr val="CBFF00"/>
                </a:solidFill>
              </a:rPr>
              <a:t>Followed by NC (18%)</a:t>
            </a:r>
          </a:p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  <a:p>
            <a:pPr marL="0" lvl="0" indent="0">
              <a:buNone/>
            </a:pPr>
            <a:r>
              <a:rPr lang="en-US" sz="2300">
                <a:solidFill>
                  <a:srgbClr val="CBFF00"/>
                </a:solidFill>
              </a:rPr>
              <a:t>This might be due to the location of the majority of earthquakes</a:t>
            </a:r>
          </a:p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FB638E6-ED48-0F01-CEE4-847DE48BEDBF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44AEDD-F38D-40E4-9110-2E1CF34B51E4}" type="slidenum">
              <a:rPr/>
              <a:t>11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E30659D-BEAE-5986-8E98-0BEE6D286AA2}"/>
              </a:ext>
            </a:extLst>
          </p:cNvPr>
          <p:cNvSpPr txBox="1"/>
          <p:nvPr/>
        </p:nvSpPr>
        <p:spPr>
          <a:xfrm>
            <a:off x="344509" y="6209233"/>
            <a:ext cx="7144819" cy="163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200" b="0" i="0" u="none" strike="noStrike" kern="1200" cap="none" spc="0" baseline="0">
                <a:solidFill>
                  <a:srgbClr val="D4D4D4"/>
                </a:solidFill>
                <a:uFillTx/>
                <a:latin typeface="Consolas" pitchFamily="49"/>
              </a:rPr>
            </a:b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Bar Graph | </a:t>
            </a:r>
            <a:r>
              <a:rPr lang="en-US" sz="1600" b="1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Pie Chart </a:t>
            </a: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| Box Plot | Line Chart | Scatter Plot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C39451A-997F-4FF7-E6B0-ED88DA50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66" y="1064169"/>
            <a:ext cx="5105396" cy="49434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670EA178-C6E1-63C5-2F84-EE4D97577C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633" y="1424077"/>
            <a:ext cx="5353711" cy="1325559"/>
          </a:xfrm>
        </p:spPr>
        <p:txBody>
          <a:bodyPr>
            <a:noAutofit/>
          </a:bodyPr>
          <a:lstStyle/>
          <a:p>
            <a:pPr lvl="0"/>
            <a:r>
              <a:rPr lang="en-US" sz="3200"/>
              <a:t>Several characteristics present outliers - ?rare phenomenon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8216B2-9AAC-E440-F4B4-F42CA4BFF9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3359240"/>
            <a:ext cx="4357692" cy="2252569"/>
          </a:xfrm>
        </p:spPr>
        <p:txBody>
          <a:bodyPr lIns="0" rIns="0">
            <a:noAutofit/>
          </a:bodyPr>
          <a:lstStyle/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435D055-F042-7A95-6907-F0F0A178317D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2EA112F-D9CB-4218-BFDB-3E969F114FA7}" type="slidenum">
              <a:rPr/>
              <a:t>12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5F37568-2BC5-8648-4BEE-668DA9CE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52" y="1278029"/>
            <a:ext cx="5276846" cy="41624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444CB87-6FDE-643A-5299-77E0A82328BF}"/>
              </a:ext>
            </a:extLst>
          </p:cNvPr>
          <p:cNvSpPr txBox="1"/>
          <p:nvPr/>
        </p:nvSpPr>
        <p:spPr>
          <a:xfrm>
            <a:off x="413519" y="6126315"/>
            <a:ext cx="7144819" cy="163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200" b="0" i="0" u="none" strike="noStrike" kern="1200" cap="none" spc="0" baseline="0">
                <a:solidFill>
                  <a:srgbClr val="D4D4D4"/>
                </a:solidFill>
                <a:uFillTx/>
                <a:latin typeface="Consolas" pitchFamily="49"/>
              </a:rPr>
            </a:b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Bar Graph | Pie Chart | </a:t>
            </a:r>
            <a:r>
              <a:rPr lang="en-US" sz="1600" b="1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Box Plot </a:t>
            </a: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| Line Chart | Scatter Plot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81080E2-5374-8157-B8D4-F383374B55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633" y="1424077"/>
            <a:ext cx="4969032" cy="1325559"/>
          </a:xfrm>
        </p:spPr>
        <p:txBody>
          <a:bodyPr>
            <a:noAutofit/>
          </a:bodyPr>
          <a:lstStyle/>
          <a:p>
            <a:pPr lvl="0"/>
            <a:r>
              <a:rPr lang="en-US" sz="3600"/>
              <a:t>Having depths above 100 are rare</a:t>
            </a:r>
            <a:endParaRPr lang="en-US" sz="320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9BBA3B2-BD0A-4DBE-184A-CA07C05130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3359240"/>
            <a:ext cx="4357692" cy="2252569"/>
          </a:xfrm>
        </p:spPr>
        <p:txBody>
          <a:bodyPr lIns="0" rIns="0">
            <a:noAutofit/>
          </a:bodyPr>
          <a:lstStyle/>
          <a:p>
            <a:pPr marL="0" lvl="0" indent="0">
              <a:buNone/>
            </a:pPr>
            <a:r>
              <a:rPr lang="en-US" sz="2300">
                <a:solidFill>
                  <a:srgbClr val="CBFF00"/>
                </a:solidFill>
              </a:rPr>
              <a:t>As majority are micro-earthquakes it makes sense that the depth is small</a:t>
            </a:r>
          </a:p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4CE2549-F0A0-22ED-55A2-8D04BA631161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92A068-F8EC-4E0F-97CB-160A300A0750}" type="slidenum">
              <a:rPr/>
              <a:t>13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12A5343-AA24-CE5E-91D4-305192CF120B}"/>
              </a:ext>
            </a:extLst>
          </p:cNvPr>
          <p:cNvSpPr txBox="1"/>
          <p:nvPr/>
        </p:nvSpPr>
        <p:spPr>
          <a:xfrm>
            <a:off x="344509" y="6209233"/>
            <a:ext cx="7144819" cy="163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200" b="0" i="0" u="none" strike="noStrike" kern="1200" cap="none" spc="0" baseline="0">
                <a:solidFill>
                  <a:srgbClr val="D4D4D4"/>
                </a:solidFill>
                <a:uFillTx/>
                <a:latin typeface="Consolas" pitchFamily="49"/>
              </a:rPr>
            </a:b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Bar Graph | Pie Chart | </a:t>
            </a:r>
            <a:r>
              <a:rPr lang="en-US" sz="1600" b="1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Box Plot </a:t>
            </a: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| Line Chart | Scatter Plot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C2E40B9D-976D-62F0-7A79-B19147335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377" y="1182776"/>
            <a:ext cx="4905371" cy="43529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44F82-FE10-ED38-F145-B8592A3332BA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80E606-BC0B-480E-98FA-F159B06C6C8C}" type="slidenum"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14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393C04A-B6A9-3FC5-DDBF-29E05A31E7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3359240"/>
            <a:ext cx="4869436" cy="2252569"/>
          </a:xfrm>
        </p:spPr>
        <p:txBody>
          <a:bodyPr lIns="0" rIns="0">
            <a:noAutofit/>
          </a:bodyPr>
          <a:lstStyle/>
          <a:p>
            <a:pPr marL="0" lvl="0" indent="0">
              <a:buNone/>
            </a:pPr>
            <a:r>
              <a:rPr lang="en-US" sz="2300">
                <a:solidFill>
                  <a:srgbClr val="CBFF00"/>
                </a:solidFill>
              </a:rPr>
              <a:t>Day 22 were only 18 registers earthquakes</a:t>
            </a:r>
          </a:p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  <a:p>
            <a:pPr marL="0" lvl="0" indent="0">
              <a:buNone/>
            </a:pPr>
            <a:r>
              <a:rPr lang="en-US" sz="2300">
                <a:solidFill>
                  <a:srgbClr val="CBFF00"/>
                </a:solidFill>
              </a:rPr>
              <a:t>This was on the 12</a:t>
            </a:r>
            <a:r>
              <a:rPr lang="en-US" sz="2300" baseline="30000">
                <a:solidFill>
                  <a:srgbClr val="CBFF00"/>
                </a:solidFill>
              </a:rPr>
              <a:t>th</a:t>
            </a:r>
            <a:r>
              <a:rPr lang="en-US" sz="2300">
                <a:solidFill>
                  <a:srgbClr val="CBFF00"/>
                </a:solidFill>
              </a:rPr>
              <a:t> January</a:t>
            </a:r>
          </a:p>
          <a:p>
            <a:pPr marL="0" lvl="0" indent="0">
              <a:buNone/>
            </a:pPr>
            <a:endParaRPr lang="en-US" sz="2300">
              <a:solidFill>
                <a:srgbClr val="CBFF00"/>
              </a:solidFill>
            </a:endParaRPr>
          </a:p>
          <a:p>
            <a:pPr marL="0" lvl="0" indent="0">
              <a:buNone/>
            </a:pPr>
            <a:r>
              <a:rPr lang="en-US" sz="2300">
                <a:solidFill>
                  <a:srgbClr val="CBFF00"/>
                </a:solidFill>
              </a:rPr>
              <a:t>Reason: unknown  </a:t>
            </a:r>
            <a:endParaRPr lang="en-GB" sz="2300">
              <a:solidFill>
                <a:srgbClr val="CBFF00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85EB3A9-337B-D8BC-206B-44C47AA345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248" y="1943602"/>
            <a:ext cx="4869436" cy="1325559"/>
          </a:xfrm>
        </p:spPr>
        <p:txBody>
          <a:bodyPr>
            <a:normAutofit fontScale="90000"/>
          </a:bodyPr>
          <a:lstStyle/>
          <a:p>
            <a:pPr lvl="0"/>
            <a:r>
              <a:rPr lang="en-US" sz="4500"/>
              <a:t>Earthquakes occur daily</a:t>
            </a:r>
            <a:endParaRPr lang="en-GB" sz="4500"/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9ECB603E-E834-8728-6553-E97D9C226076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6981370" y="1246190"/>
            <a:ext cx="4284658" cy="4365629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E668C78-0547-393B-BE87-5EABF47AD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70" y="1258891"/>
            <a:ext cx="5476871" cy="43529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144FFD6-8B29-70E9-8A42-09628B668B0F}"/>
              </a:ext>
            </a:extLst>
          </p:cNvPr>
          <p:cNvSpPr txBox="1"/>
          <p:nvPr/>
        </p:nvSpPr>
        <p:spPr>
          <a:xfrm>
            <a:off x="361754" y="6036722"/>
            <a:ext cx="71448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200" b="0" i="0" u="none" strike="noStrike" kern="1200" cap="none" spc="0" baseline="0">
                <a:solidFill>
                  <a:srgbClr val="D4D4D4"/>
                </a:solidFill>
                <a:uFillTx/>
                <a:latin typeface="Consolas" pitchFamily="49"/>
              </a:rPr>
            </a:b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Bar Graph | Pie Chart </a:t>
            </a:r>
            <a:r>
              <a:rPr lang="en-US" sz="105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| </a:t>
            </a: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Box Plot | </a:t>
            </a:r>
            <a:r>
              <a:rPr lang="en-US" sz="1600" b="1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Line Chart </a:t>
            </a: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| Scatter Plot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>
            <a:extLst>
              <a:ext uri="{FF2B5EF4-FFF2-40B4-BE49-F238E27FC236}">
                <a16:creationId xmlns:a16="http://schemas.microsoft.com/office/drawing/2014/main" id="{FB5174B8-0B5B-C264-4ECD-99CC264B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496" y="478738"/>
            <a:ext cx="2758854" cy="20389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E7EF5-0F60-6A92-6576-58F8CD429DFB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D334DD-6F81-42C9-A500-88312385E051}" type="slidenum">
              <a:rPr/>
              <a:t>15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2BF39D9-78E1-19A8-2C11-CB4060EEC8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644" y="3257109"/>
            <a:ext cx="4758231" cy="2252569"/>
          </a:xfrm>
        </p:spPr>
        <p:txBody>
          <a:bodyPr lIns="0" rIns="0">
            <a:noAutofit/>
          </a:bodyPr>
          <a:lstStyle/>
          <a:p>
            <a:pPr marL="0" lvl="0" indent="0">
              <a:buNone/>
            </a:pPr>
            <a:r>
              <a:rPr lang="en-US" sz="2300" dirty="0">
                <a:solidFill>
                  <a:srgbClr val="CBFF00"/>
                </a:solidFill>
              </a:rPr>
              <a:t>Prevalent areas are around Gulf of Alaska</a:t>
            </a:r>
          </a:p>
          <a:p>
            <a:pPr marL="0" lvl="0" indent="0">
              <a:buNone/>
            </a:pPr>
            <a:endParaRPr lang="en-US" sz="2300" dirty="0">
              <a:solidFill>
                <a:srgbClr val="CBFF00"/>
              </a:solidFill>
            </a:endParaRPr>
          </a:p>
          <a:p>
            <a:pPr marL="0" lvl="0" indent="0">
              <a:buNone/>
            </a:pPr>
            <a:r>
              <a:rPr lang="en-US" sz="2300" dirty="0">
                <a:solidFill>
                  <a:srgbClr val="CBFF00"/>
                </a:solidFill>
              </a:rPr>
              <a:t>Alaska is near the intersection of two great plates: the Pacific Plate, beneath the Pacific Ocean, and the North American Plate.</a:t>
            </a:r>
            <a:endParaRPr lang="en-GB" sz="2300" dirty="0">
              <a:solidFill>
                <a:srgbClr val="CBFF00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155574F-1FB3-4607-7AE8-0413C3655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5644" y="989115"/>
            <a:ext cx="4869436" cy="1325559"/>
          </a:xfrm>
        </p:spPr>
        <p:txBody>
          <a:bodyPr>
            <a:noAutofit/>
          </a:bodyPr>
          <a:lstStyle/>
          <a:p>
            <a:pPr lvl="0"/>
            <a:r>
              <a:rPr lang="en-US" sz="3600" dirty="0"/>
              <a:t>There are areas where earthquakes occur more often</a:t>
            </a:r>
            <a:endParaRPr lang="en-GB" sz="3600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4F46BD9-6A0A-0026-C4E9-71CFE2A1FC8E}"/>
              </a:ext>
            </a:extLst>
          </p:cNvPr>
          <p:cNvSpPr txBox="1"/>
          <p:nvPr/>
        </p:nvSpPr>
        <p:spPr>
          <a:xfrm>
            <a:off x="361754" y="6036722"/>
            <a:ext cx="71448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200" b="0" i="0" u="none" strike="noStrike" kern="1200" cap="none" spc="0" baseline="0">
                <a:solidFill>
                  <a:srgbClr val="D4D4D4"/>
                </a:solidFill>
                <a:uFillTx/>
                <a:latin typeface="Consolas" pitchFamily="49"/>
              </a:rPr>
            </a:b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Bar Graph | Pie Chart </a:t>
            </a:r>
            <a:r>
              <a:rPr lang="en-US" sz="105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| </a:t>
            </a: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Box Plot | Line Chart | </a:t>
            </a:r>
            <a:r>
              <a:rPr lang="en-US" sz="1600" b="1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Scatter Plot</a:t>
            </a:r>
            <a:endParaRPr lang="en-US" sz="1200" b="1" i="0" u="none" strike="noStrike" kern="1200" cap="none" spc="0" baseline="0">
              <a:solidFill>
                <a:srgbClr val="B8D3E8"/>
              </a:solidFill>
              <a:uFillTx/>
              <a:latin typeface="Consolas" pitchFamily="49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E3085AF1-8319-42D3-E721-81E2F9C6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24" y="1952811"/>
            <a:ext cx="5105881" cy="41113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 descr="Pacific Plate is the largest tectonic plate on Earth  USGS">
            <a:extLst>
              <a:ext uri="{FF2B5EF4-FFF2-40B4-BE49-F238E27FC236}">
                <a16:creationId xmlns:a16="http://schemas.microsoft.com/office/drawing/2014/main" id="{D89A0671-42F9-B110-9FC5-5D705B22D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24" y="2072308"/>
            <a:ext cx="5422470" cy="383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341E7B4-4F76-FCEE-596E-CD85D36EA2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Other insights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B68C39-DC27-F4C2-81A1-EBB51F45B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1835246"/>
            <a:ext cx="10515600" cy="629107"/>
          </a:xfrm>
        </p:spPr>
        <p:txBody>
          <a:bodyPr lIns="0" rIns="0" anchorCtr="1">
            <a:noAutofit/>
          </a:bodyPr>
          <a:lstStyle/>
          <a:p>
            <a:pPr marL="0" lvl="0" indent="0" algn="ctr">
              <a:buNone/>
            </a:pPr>
            <a:r>
              <a:rPr lang="en-US" sz="2300">
                <a:solidFill>
                  <a:srgbClr val="CBFF00"/>
                </a:solidFill>
              </a:rPr>
              <a:t>Correlations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5D9A8B3-6F39-749F-5F41-967C8200D44C}"/>
              </a:ext>
            </a:extLst>
          </p:cNvPr>
          <p:cNvSpPr txBox="1"/>
          <p:nvPr/>
        </p:nvSpPr>
        <p:spPr>
          <a:xfrm>
            <a:off x="838203" y="6118488"/>
            <a:ext cx="33987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rPr>
              <a:t>ADD A FOOTER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218D5BE-8A92-7DEE-7114-BDED53779A2D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0C41D2-4EA6-43DB-9F19-1C09DF504760}" type="slidenum">
              <a:rPr/>
              <a:t>16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30CB417-DD11-2051-9116-75715DAD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5" y="2647598"/>
            <a:ext cx="5586764" cy="383601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6F555A90-15A9-BE24-CB14-E8C12401296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0CA90-192E-BE0A-8345-23974C76AB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Contents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FDB4B5-D860-FEC4-533A-29328D640DA0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E35B7F-4344-4C27-BBD6-029B5C280670}" type="slidenum">
              <a:rPr/>
              <a:t>2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834C5-6B80-F864-2419-2190AFD90F13}"/>
              </a:ext>
            </a:extLst>
          </p:cNvPr>
          <p:cNvSpPr txBox="1"/>
          <p:nvPr/>
        </p:nvSpPr>
        <p:spPr>
          <a:xfrm>
            <a:off x="838203" y="6118488"/>
            <a:ext cx="33987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rPr>
              <a:t>Assignment 5: USGS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013CF-E47D-1ACA-FD51-48271B4537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1847" y="4942478"/>
            <a:ext cx="10515600" cy="459083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en-US" sz="2100">
                <a:solidFill>
                  <a:srgbClr val="CBFF00"/>
                </a:solidFill>
              </a:rPr>
              <a:t>Problem - Big Picture – Explore data - Get data – Preparation - Exploration &amp; Insights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9BC8-7F6E-BB87-8394-EB9D8B592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651" y="952484"/>
            <a:ext cx="6289014" cy="782634"/>
          </a:xfrm>
        </p:spPr>
        <p:txBody>
          <a:bodyPr/>
          <a:lstStyle/>
          <a:p>
            <a:pPr lvl="0"/>
            <a:r>
              <a:rPr lang="en-US"/>
              <a:t>General Info data set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9E325F9-1911-168B-F385-2EB3F2446A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2136038"/>
            <a:ext cx="6021890" cy="857094"/>
          </a:xfrm>
        </p:spPr>
        <p:txBody>
          <a:bodyPr/>
          <a:lstStyle/>
          <a:p>
            <a:pPr marL="0" lvl="0" indent="0">
              <a:buNone/>
            </a:pPr>
            <a:r>
              <a:rPr lang="en-US" sz="2300">
                <a:solidFill>
                  <a:srgbClr val="CBFF00"/>
                </a:solidFill>
              </a:rPr>
              <a:t>1 month of data from 23-12-22 – 23-01-2023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EB781-AE9F-2E19-0050-A0276BD34231}"/>
              </a:ext>
            </a:extLst>
          </p:cNvPr>
          <p:cNvSpPr txBox="1"/>
          <p:nvPr/>
        </p:nvSpPr>
        <p:spPr>
          <a:xfrm>
            <a:off x="838203" y="6118488"/>
            <a:ext cx="33987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rPr>
              <a:t>Assignment 5: USGS data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D7381B9-57B8-8B5D-449D-88295DF8CCC8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A0C00F0-EF2A-4DEC-B9E7-15DC77045BFB}" type="slidenum">
              <a:rPr/>
              <a:t>3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grpSp>
        <p:nvGrpSpPr>
          <p:cNvPr id="6" name="Diagram 6">
            <a:extLst>
              <a:ext uri="{FF2B5EF4-FFF2-40B4-BE49-F238E27FC236}">
                <a16:creationId xmlns:a16="http://schemas.microsoft.com/office/drawing/2014/main" id="{720D0983-0EAD-47F8-42A2-E46674694872}"/>
              </a:ext>
            </a:extLst>
          </p:cNvPr>
          <p:cNvGrpSpPr/>
          <p:nvPr/>
        </p:nvGrpSpPr>
        <p:grpSpPr>
          <a:xfrm>
            <a:off x="990724" y="3392881"/>
            <a:ext cx="5003835" cy="1859459"/>
            <a:chOff x="990724" y="3392881"/>
            <a:chExt cx="5003835" cy="18594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88EB25-2083-47F1-689A-87BE97FA8E4E}"/>
                </a:ext>
              </a:extLst>
            </p:cNvPr>
            <p:cNvSpPr/>
            <p:nvPr/>
          </p:nvSpPr>
          <p:spPr>
            <a:xfrm>
              <a:off x="990724" y="3392881"/>
              <a:ext cx="1316800" cy="18594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16798"/>
                <a:gd name="f7" fmla="val 1859464"/>
                <a:gd name="f8" fmla="val 131680"/>
                <a:gd name="f9" fmla="val 58955"/>
                <a:gd name="f10" fmla="val 1185118"/>
                <a:gd name="f11" fmla="val 1257843"/>
                <a:gd name="f12" fmla="val 1727784"/>
                <a:gd name="f13" fmla="val 1800509"/>
                <a:gd name="f14" fmla="+- 0 0 -90"/>
                <a:gd name="f15" fmla="*/ f3 1 1316798"/>
                <a:gd name="f16" fmla="*/ f4 1 1859464"/>
                <a:gd name="f17" fmla="+- f7 0 f5"/>
                <a:gd name="f18" fmla="+- f6 0 f5"/>
                <a:gd name="f19" fmla="*/ f14 f0 1"/>
                <a:gd name="f20" fmla="*/ f18 1 1316798"/>
                <a:gd name="f21" fmla="*/ f17 1 1859464"/>
                <a:gd name="f22" fmla="*/ 0 f18 1"/>
                <a:gd name="f23" fmla="*/ 131680 f17 1"/>
                <a:gd name="f24" fmla="*/ 131680 f18 1"/>
                <a:gd name="f25" fmla="*/ 0 f17 1"/>
                <a:gd name="f26" fmla="*/ 1185118 f18 1"/>
                <a:gd name="f27" fmla="*/ 1316798 f18 1"/>
                <a:gd name="f28" fmla="*/ 1727784 f17 1"/>
                <a:gd name="f29" fmla="*/ 1859464 f17 1"/>
                <a:gd name="f30" fmla="*/ f19 1 f2"/>
                <a:gd name="f31" fmla="*/ f22 1 1316798"/>
                <a:gd name="f32" fmla="*/ f23 1 1859464"/>
                <a:gd name="f33" fmla="*/ f24 1 1316798"/>
                <a:gd name="f34" fmla="*/ f25 1 1859464"/>
                <a:gd name="f35" fmla="*/ f26 1 1316798"/>
                <a:gd name="f36" fmla="*/ f27 1 1316798"/>
                <a:gd name="f37" fmla="*/ f28 1 1859464"/>
                <a:gd name="f38" fmla="*/ f29 1 185946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316798" h="185946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64AC00"/>
            </a:solidFill>
            <a:ln w="12701" cap="flat">
              <a:solidFill>
                <a:srgbClr val="CBFF00"/>
              </a:solidFill>
              <a:prstDash val="solid"/>
              <a:miter/>
            </a:ln>
          </p:spPr>
          <p:txBody>
            <a:bodyPr vert="horz" wrap="square" lIns="107149" tIns="107149" rIns="107149" bIns="107149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Explored data</a:t>
              </a:r>
            </a:p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Variables definition</a:t>
              </a: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BB1F06-C20C-B1DF-FD8E-5784C5468D7E}"/>
                </a:ext>
              </a:extLst>
            </p:cNvPr>
            <p:cNvSpPr/>
            <p:nvPr/>
          </p:nvSpPr>
          <p:spPr>
            <a:xfrm>
              <a:off x="2439198" y="4159331"/>
              <a:ext cx="279157" cy="32656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9161"/>
                <a:gd name="f7" fmla="val 326566"/>
                <a:gd name="f8" fmla="val 65313"/>
                <a:gd name="f9" fmla="val 139581"/>
                <a:gd name="f10" fmla="val 163283"/>
                <a:gd name="f11" fmla="val 261253"/>
                <a:gd name="f12" fmla="+- 0 0 -90"/>
                <a:gd name="f13" fmla="*/ f3 1 279161"/>
                <a:gd name="f14" fmla="*/ f4 1 326566"/>
                <a:gd name="f15" fmla="+- f7 0 f5"/>
                <a:gd name="f16" fmla="+- f6 0 f5"/>
                <a:gd name="f17" fmla="*/ f12 f0 1"/>
                <a:gd name="f18" fmla="*/ f16 1 279161"/>
                <a:gd name="f19" fmla="*/ f15 1 326566"/>
                <a:gd name="f20" fmla="*/ 0 f16 1"/>
                <a:gd name="f21" fmla="*/ 65313 f15 1"/>
                <a:gd name="f22" fmla="*/ 139581 f16 1"/>
                <a:gd name="f23" fmla="*/ 0 f15 1"/>
                <a:gd name="f24" fmla="*/ 279161 f16 1"/>
                <a:gd name="f25" fmla="*/ 163283 f15 1"/>
                <a:gd name="f26" fmla="*/ 326566 f15 1"/>
                <a:gd name="f27" fmla="*/ 261253 f15 1"/>
                <a:gd name="f28" fmla="*/ f17 1 f2"/>
                <a:gd name="f29" fmla="*/ f20 1 279161"/>
                <a:gd name="f30" fmla="*/ f21 1 326566"/>
                <a:gd name="f31" fmla="*/ f22 1 279161"/>
                <a:gd name="f32" fmla="*/ f23 1 326566"/>
                <a:gd name="f33" fmla="*/ f24 1 279161"/>
                <a:gd name="f34" fmla="*/ f25 1 326566"/>
                <a:gd name="f35" fmla="*/ f26 1 326566"/>
                <a:gd name="f36" fmla="*/ f27 1 326566"/>
                <a:gd name="f37" fmla="*/ f5 1 f18"/>
                <a:gd name="f38" fmla="*/ f6 1 f18"/>
                <a:gd name="f39" fmla="*/ f5 1 f19"/>
                <a:gd name="f40" fmla="*/ f7 1 f19"/>
                <a:gd name="f41" fmla="+- f28 0 f1"/>
                <a:gd name="f42" fmla="*/ f29 1 f18"/>
                <a:gd name="f43" fmla="*/ f30 1 f19"/>
                <a:gd name="f44" fmla="*/ f31 1 f18"/>
                <a:gd name="f45" fmla="*/ f32 1 f19"/>
                <a:gd name="f46" fmla="*/ f33 1 f18"/>
                <a:gd name="f47" fmla="*/ f34 1 f19"/>
                <a:gd name="f48" fmla="*/ f35 1 f19"/>
                <a:gd name="f49" fmla="*/ f36 1 f19"/>
                <a:gd name="f50" fmla="*/ f37 f13 1"/>
                <a:gd name="f51" fmla="*/ f38 f13 1"/>
                <a:gd name="f52" fmla="*/ f40 f14 1"/>
                <a:gd name="f53" fmla="*/ f39 f14 1"/>
                <a:gd name="f54" fmla="*/ f42 f13 1"/>
                <a:gd name="f55" fmla="*/ f43 f14 1"/>
                <a:gd name="f56" fmla="*/ f44 f13 1"/>
                <a:gd name="f57" fmla="*/ f45 f14 1"/>
                <a:gd name="f58" fmla="*/ f46 f13 1"/>
                <a:gd name="f59" fmla="*/ f47 f14 1"/>
                <a:gd name="f60" fmla="*/ f48 f14 1"/>
                <a:gd name="f61" fmla="*/ f49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54" y="f55"/>
                </a:cxn>
                <a:cxn ang="f41">
                  <a:pos x="f56" y="f55"/>
                </a:cxn>
                <a:cxn ang="f41">
                  <a:pos x="f56" y="f57"/>
                </a:cxn>
                <a:cxn ang="f41">
                  <a:pos x="f58" y="f59"/>
                </a:cxn>
                <a:cxn ang="f41">
                  <a:pos x="f56" y="f60"/>
                </a:cxn>
                <a:cxn ang="f41">
                  <a:pos x="f56" y="f61"/>
                </a:cxn>
                <a:cxn ang="f41">
                  <a:pos x="f54" y="f61"/>
                </a:cxn>
                <a:cxn ang="f41">
                  <a:pos x="f54" y="f55"/>
                </a:cxn>
              </a:cxnLst>
              <a:rect l="f50" t="f53" r="f51" b="f52"/>
              <a:pathLst>
                <a:path w="279161" h="326566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solidFill>
              <a:srgbClr val="B8D2AA"/>
            </a:solidFill>
            <a:ln cap="flat">
              <a:noFill/>
              <a:prstDash val="solid"/>
            </a:ln>
          </p:spPr>
          <p:txBody>
            <a:bodyPr vert="horz" wrap="square" lIns="0" tIns="65315" rIns="83749" bIns="65315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9C41A23-0409-9F44-7844-F936693C32DE}"/>
                </a:ext>
              </a:extLst>
            </p:cNvPr>
            <p:cNvSpPr/>
            <p:nvPr/>
          </p:nvSpPr>
          <p:spPr>
            <a:xfrm>
              <a:off x="2834246" y="3392881"/>
              <a:ext cx="1316800" cy="18594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16798"/>
                <a:gd name="f7" fmla="val 1859464"/>
                <a:gd name="f8" fmla="val 131680"/>
                <a:gd name="f9" fmla="val 58955"/>
                <a:gd name="f10" fmla="val 1185118"/>
                <a:gd name="f11" fmla="val 1257843"/>
                <a:gd name="f12" fmla="val 1727784"/>
                <a:gd name="f13" fmla="val 1800509"/>
                <a:gd name="f14" fmla="+- 0 0 -90"/>
                <a:gd name="f15" fmla="*/ f3 1 1316798"/>
                <a:gd name="f16" fmla="*/ f4 1 1859464"/>
                <a:gd name="f17" fmla="+- f7 0 f5"/>
                <a:gd name="f18" fmla="+- f6 0 f5"/>
                <a:gd name="f19" fmla="*/ f14 f0 1"/>
                <a:gd name="f20" fmla="*/ f18 1 1316798"/>
                <a:gd name="f21" fmla="*/ f17 1 1859464"/>
                <a:gd name="f22" fmla="*/ 0 f18 1"/>
                <a:gd name="f23" fmla="*/ 131680 f17 1"/>
                <a:gd name="f24" fmla="*/ 131680 f18 1"/>
                <a:gd name="f25" fmla="*/ 0 f17 1"/>
                <a:gd name="f26" fmla="*/ 1185118 f18 1"/>
                <a:gd name="f27" fmla="*/ 1316798 f18 1"/>
                <a:gd name="f28" fmla="*/ 1727784 f17 1"/>
                <a:gd name="f29" fmla="*/ 1859464 f17 1"/>
                <a:gd name="f30" fmla="*/ f19 1 f2"/>
                <a:gd name="f31" fmla="*/ f22 1 1316798"/>
                <a:gd name="f32" fmla="*/ f23 1 1859464"/>
                <a:gd name="f33" fmla="*/ f24 1 1316798"/>
                <a:gd name="f34" fmla="*/ f25 1 1859464"/>
                <a:gd name="f35" fmla="*/ f26 1 1316798"/>
                <a:gd name="f36" fmla="*/ f27 1 1316798"/>
                <a:gd name="f37" fmla="*/ f28 1 1859464"/>
                <a:gd name="f38" fmla="*/ f29 1 185946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316798" h="185946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64AC00"/>
            </a:solidFill>
            <a:ln w="12701" cap="flat">
              <a:solidFill>
                <a:srgbClr val="CBFF00"/>
              </a:solidFill>
              <a:prstDash val="solid"/>
              <a:miter/>
            </a:ln>
          </p:spPr>
          <p:txBody>
            <a:bodyPr vert="horz" wrap="square" lIns="107149" tIns="107149" rIns="107149" bIns="107149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Asked chat GTP relevant question that might be useful to explore</a:t>
              </a: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8696AA1-D355-1DD7-00EC-47B79E69BA43}"/>
                </a:ext>
              </a:extLst>
            </p:cNvPr>
            <p:cNvSpPr/>
            <p:nvPr/>
          </p:nvSpPr>
          <p:spPr>
            <a:xfrm>
              <a:off x="4282720" y="4159331"/>
              <a:ext cx="279157" cy="32656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9161"/>
                <a:gd name="f7" fmla="val 326566"/>
                <a:gd name="f8" fmla="val 65313"/>
                <a:gd name="f9" fmla="val 139581"/>
                <a:gd name="f10" fmla="val 163283"/>
                <a:gd name="f11" fmla="val 261253"/>
                <a:gd name="f12" fmla="+- 0 0 -90"/>
                <a:gd name="f13" fmla="*/ f3 1 279161"/>
                <a:gd name="f14" fmla="*/ f4 1 326566"/>
                <a:gd name="f15" fmla="+- f7 0 f5"/>
                <a:gd name="f16" fmla="+- f6 0 f5"/>
                <a:gd name="f17" fmla="*/ f12 f0 1"/>
                <a:gd name="f18" fmla="*/ f16 1 279161"/>
                <a:gd name="f19" fmla="*/ f15 1 326566"/>
                <a:gd name="f20" fmla="*/ 0 f16 1"/>
                <a:gd name="f21" fmla="*/ 65313 f15 1"/>
                <a:gd name="f22" fmla="*/ 139581 f16 1"/>
                <a:gd name="f23" fmla="*/ 0 f15 1"/>
                <a:gd name="f24" fmla="*/ 279161 f16 1"/>
                <a:gd name="f25" fmla="*/ 163283 f15 1"/>
                <a:gd name="f26" fmla="*/ 326566 f15 1"/>
                <a:gd name="f27" fmla="*/ 261253 f15 1"/>
                <a:gd name="f28" fmla="*/ f17 1 f2"/>
                <a:gd name="f29" fmla="*/ f20 1 279161"/>
                <a:gd name="f30" fmla="*/ f21 1 326566"/>
                <a:gd name="f31" fmla="*/ f22 1 279161"/>
                <a:gd name="f32" fmla="*/ f23 1 326566"/>
                <a:gd name="f33" fmla="*/ f24 1 279161"/>
                <a:gd name="f34" fmla="*/ f25 1 326566"/>
                <a:gd name="f35" fmla="*/ f26 1 326566"/>
                <a:gd name="f36" fmla="*/ f27 1 326566"/>
                <a:gd name="f37" fmla="*/ f5 1 f18"/>
                <a:gd name="f38" fmla="*/ f6 1 f18"/>
                <a:gd name="f39" fmla="*/ f5 1 f19"/>
                <a:gd name="f40" fmla="*/ f7 1 f19"/>
                <a:gd name="f41" fmla="+- f28 0 f1"/>
                <a:gd name="f42" fmla="*/ f29 1 f18"/>
                <a:gd name="f43" fmla="*/ f30 1 f19"/>
                <a:gd name="f44" fmla="*/ f31 1 f18"/>
                <a:gd name="f45" fmla="*/ f32 1 f19"/>
                <a:gd name="f46" fmla="*/ f33 1 f18"/>
                <a:gd name="f47" fmla="*/ f34 1 f19"/>
                <a:gd name="f48" fmla="*/ f35 1 f19"/>
                <a:gd name="f49" fmla="*/ f36 1 f19"/>
                <a:gd name="f50" fmla="*/ f37 f13 1"/>
                <a:gd name="f51" fmla="*/ f38 f13 1"/>
                <a:gd name="f52" fmla="*/ f40 f14 1"/>
                <a:gd name="f53" fmla="*/ f39 f14 1"/>
                <a:gd name="f54" fmla="*/ f42 f13 1"/>
                <a:gd name="f55" fmla="*/ f43 f14 1"/>
                <a:gd name="f56" fmla="*/ f44 f13 1"/>
                <a:gd name="f57" fmla="*/ f45 f14 1"/>
                <a:gd name="f58" fmla="*/ f46 f13 1"/>
                <a:gd name="f59" fmla="*/ f47 f14 1"/>
                <a:gd name="f60" fmla="*/ f48 f14 1"/>
                <a:gd name="f61" fmla="*/ f49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54" y="f55"/>
                </a:cxn>
                <a:cxn ang="f41">
                  <a:pos x="f56" y="f55"/>
                </a:cxn>
                <a:cxn ang="f41">
                  <a:pos x="f56" y="f57"/>
                </a:cxn>
                <a:cxn ang="f41">
                  <a:pos x="f58" y="f59"/>
                </a:cxn>
                <a:cxn ang="f41">
                  <a:pos x="f56" y="f60"/>
                </a:cxn>
                <a:cxn ang="f41">
                  <a:pos x="f56" y="f61"/>
                </a:cxn>
                <a:cxn ang="f41">
                  <a:pos x="f54" y="f61"/>
                </a:cxn>
                <a:cxn ang="f41">
                  <a:pos x="f54" y="f55"/>
                </a:cxn>
              </a:cxnLst>
              <a:rect l="f50" t="f53" r="f51" b="f52"/>
              <a:pathLst>
                <a:path w="279161" h="326566">
                  <a:moveTo>
                    <a:pt x="f5" y="f8"/>
                  </a:moveTo>
                  <a:lnTo>
                    <a:pt x="f9" y="f8"/>
                  </a:lnTo>
                  <a:lnTo>
                    <a:pt x="f9" y="f5"/>
                  </a:lnTo>
                  <a:lnTo>
                    <a:pt x="f6" y="f10"/>
                  </a:lnTo>
                  <a:lnTo>
                    <a:pt x="f9" y="f7"/>
                  </a:lnTo>
                  <a:lnTo>
                    <a:pt x="f9" y="f11"/>
                  </a:lnTo>
                  <a:lnTo>
                    <a:pt x="f5" y="f11"/>
                  </a:lnTo>
                  <a:lnTo>
                    <a:pt x="f5" y="f8"/>
                  </a:lnTo>
                  <a:close/>
                </a:path>
              </a:pathLst>
            </a:custGeom>
            <a:solidFill>
              <a:srgbClr val="B8D2AA"/>
            </a:solidFill>
            <a:ln cap="flat">
              <a:noFill/>
              <a:prstDash val="solid"/>
            </a:ln>
          </p:spPr>
          <p:txBody>
            <a:bodyPr vert="horz" wrap="square" lIns="0" tIns="65315" rIns="83749" bIns="65315" anchor="ctr" anchorCtr="1" compatLnSpc="1">
              <a:noAutofit/>
            </a:bodyPr>
            <a:lstStyle/>
            <a:p>
              <a:pPr marL="0" marR="0" lvl="0" indent="0" algn="ctr" defTabSz="6223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4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326596-5B3F-2146-5619-7C8EB89E378C}"/>
                </a:ext>
              </a:extLst>
            </p:cNvPr>
            <p:cNvSpPr/>
            <p:nvPr/>
          </p:nvSpPr>
          <p:spPr>
            <a:xfrm>
              <a:off x="4677759" y="3392881"/>
              <a:ext cx="1316800" cy="18594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16798"/>
                <a:gd name="f7" fmla="val 1859464"/>
                <a:gd name="f8" fmla="val 131680"/>
                <a:gd name="f9" fmla="val 58955"/>
                <a:gd name="f10" fmla="val 1185118"/>
                <a:gd name="f11" fmla="val 1257843"/>
                <a:gd name="f12" fmla="val 1727784"/>
                <a:gd name="f13" fmla="val 1800509"/>
                <a:gd name="f14" fmla="+- 0 0 -90"/>
                <a:gd name="f15" fmla="*/ f3 1 1316798"/>
                <a:gd name="f16" fmla="*/ f4 1 1859464"/>
                <a:gd name="f17" fmla="+- f7 0 f5"/>
                <a:gd name="f18" fmla="+- f6 0 f5"/>
                <a:gd name="f19" fmla="*/ f14 f0 1"/>
                <a:gd name="f20" fmla="*/ f18 1 1316798"/>
                <a:gd name="f21" fmla="*/ f17 1 1859464"/>
                <a:gd name="f22" fmla="*/ 0 f18 1"/>
                <a:gd name="f23" fmla="*/ 131680 f17 1"/>
                <a:gd name="f24" fmla="*/ 131680 f18 1"/>
                <a:gd name="f25" fmla="*/ 0 f17 1"/>
                <a:gd name="f26" fmla="*/ 1185118 f18 1"/>
                <a:gd name="f27" fmla="*/ 1316798 f18 1"/>
                <a:gd name="f28" fmla="*/ 1727784 f17 1"/>
                <a:gd name="f29" fmla="*/ 1859464 f17 1"/>
                <a:gd name="f30" fmla="*/ f19 1 f2"/>
                <a:gd name="f31" fmla="*/ f22 1 1316798"/>
                <a:gd name="f32" fmla="*/ f23 1 1859464"/>
                <a:gd name="f33" fmla="*/ f24 1 1316798"/>
                <a:gd name="f34" fmla="*/ f25 1 1859464"/>
                <a:gd name="f35" fmla="*/ f26 1 1316798"/>
                <a:gd name="f36" fmla="*/ f27 1 1316798"/>
                <a:gd name="f37" fmla="*/ f28 1 1859464"/>
                <a:gd name="f38" fmla="*/ f29 1 1859464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316798" h="1859464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64AC00"/>
            </a:solidFill>
            <a:ln w="12701" cap="flat">
              <a:solidFill>
                <a:srgbClr val="CBFF00"/>
              </a:solidFill>
              <a:prstDash val="solid"/>
              <a:miter/>
            </a:ln>
          </p:spPr>
          <p:txBody>
            <a:bodyPr vert="horz" wrap="square" lIns="107149" tIns="107149" rIns="107149" bIns="107149" anchor="ctr" anchorCtr="1" compatLnSpc="1">
              <a:noAutofit/>
            </a:bodyPr>
            <a:lstStyle/>
            <a:p>
              <a:pPr marL="0" marR="0" lvl="0" indent="0" algn="ctr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Explore and data cleaning</a:t>
              </a: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BD67-D809-9047-4AA9-D423A4A8A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248" y="1093457"/>
            <a:ext cx="8210287" cy="782634"/>
          </a:xfrm>
        </p:spPr>
        <p:txBody>
          <a:bodyPr/>
          <a:lstStyle/>
          <a:p>
            <a:pPr lvl="0"/>
            <a:r>
              <a:rPr lang="en-US"/>
              <a:t>Key Definitions &amp; Importance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12E8589-7129-A3AC-077C-BE9E015B3BA7}"/>
              </a:ext>
            </a:extLst>
          </p:cNvPr>
          <p:cNvSpPr txBox="1"/>
          <p:nvPr/>
        </p:nvSpPr>
        <p:spPr>
          <a:xfrm>
            <a:off x="838203" y="6118488"/>
            <a:ext cx="33987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rPr>
              <a:t>ADD A FOOTER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E5C8C0F-6FB6-28C0-F781-8F4C996577E4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CDEFDC-5068-42ED-BB4A-EA44E326A421}" type="slidenum">
              <a:rPr/>
              <a:t>4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grpSp>
        <p:nvGrpSpPr>
          <p:cNvPr id="5" name="Diagram 8">
            <a:extLst>
              <a:ext uri="{FF2B5EF4-FFF2-40B4-BE49-F238E27FC236}">
                <a16:creationId xmlns:a16="http://schemas.microsoft.com/office/drawing/2014/main" id="{F8912E57-B1AB-6F53-3BAD-3C6DF0D5B996}"/>
              </a:ext>
            </a:extLst>
          </p:cNvPr>
          <p:cNvGrpSpPr/>
          <p:nvPr/>
        </p:nvGrpSpPr>
        <p:grpSpPr>
          <a:xfrm>
            <a:off x="478816" y="2294028"/>
            <a:ext cx="11278885" cy="2763325"/>
            <a:chOff x="478816" y="2294028"/>
            <a:chExt cx="11278885" cy="276332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99F153-297A-407A-8D11-F5C249EE6700}"/>
                </a:ext>
              </a:extLst>
            </p:cNvPr>
            <p:cNvSpPr/>
            <p:nvPr/>
          </p:nvSpPr>
          <p:spPr>
            <a:xfrm>
              <a:off x="1399534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0E6">
                <a:alpha val="90000"/>
              </a:srgbClr>
            </a:solidFill>
            <a:ln w="6345" cap="flat">
              <a:solidFill>
                <a:srgbClr val="CBD0E6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date and time at which the earthquake occurred (in UTC time).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EC96F66-5E0C-862A-CCF6-CA723575CABE}"/>
                </a:ext>
              </a:extLst>
            </p:cNvPr>
            <p:cNvSpPr/>
            <p:nvPr/>
          </p:nvSpPr>
          <p:spPr>
            <a:xfrm>
              <a:off x="1399534" y="3905868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5E4">
                <a:alpha val="90000"/>
              </a:srgbClr>
            </a:solidFill>
            <a:ln w="6345" cap="flat">
              <a:solidFill>
                <a:srgbClr val="CBD5E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Understanding the temporal patterns of earthquakes and for analyzing the impact of an earthquake.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9E105B-1112-4CBA-FC98-5822AEB17859}"/>
                </a:ext>
              </a:extLst>
            </p:cNvPr>
            <p:cNvSpPr/>
            <p:nvPr/>
          </p:nvSpPr>
          <p:spPr>
            <a:xfrm>
              <a:off x="478816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4CB9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Time </a:t>
              </a:r>
              <a:endParaRPr lang="en-GB" sz="15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DD6E8AC-F741-E466-783A-3862D02A3CA4}"/>
                </a:ext>
              </a:extLst>
            </p:cNvPr>
            <p:cNvSpPr/>
            <p:nvPr/>
          </p:nvSpPr>
          <p:spPr>
            <a:xfrm>
              <a:off x="4276804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AE1">
                <a:alpha val="90000"/>
              </a:srgbClr>
            </a:solidFill>
            <a:ln w="6345" cap="flat">
              <a:solidFill>
                <a:srgbClr val="CBDAE1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geographic latitude or longitude of the earthquake's epicenter.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A958AB-4380-FE81-1F55-24FC017D42DD}"/>
                </a:ext>
              </a:extLst>
            </p:cNvPr>
            <p:cNvSpPr/>
            <p:nvPr/>
          </p:nvSpPr>
          <p:spPr>
            <a:xfrm>
              <a:off x="4276804" y="3905868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DDE">
                <a:alpha val="90000"/>
              </a:srgbClr>
            </a:solidFill>
            <a:ln w="6345" cap="flat">
              <a:solidFill>
                <a:srgbClr val="CBDDDE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Understanding the spatial patterns of earthquakes and for determining the potential impact of an earthquake on nearby communities.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6899310-91D4-C72C-E4D2-74108FB0D8DC}"/>
                </a:ext>
              </a:extLst>
            </p:cNvPr>
            <p:cNvSpPr/>
            <p:nvPr/>
          </p:nvSpPr>
          <p:spPr>
            <a:xfrm>
              <a:off x="3356085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8F98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Latitude &amp; Longitude</a:t>
              </a:r>
              <a:endParaRPr lang="en-GB" sz="15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705858-043B-6F13-1A95-7F2802494CB2}"/>
                </a:ext>
              </a:extLst>
            </p:cNvPr>
            <p:cNvSpPr/>
            <p:nvPr/>
          </p:nvSpPr>
          <p:spPr>
            <a:xfrm>
              <a:off x="7154073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BD7">
                <a:alpha val="90000"/>
              </a:srgbClr>
            </a:solidFill>
            <a:ln w="6345" cap="flat">
              <a:solidFill>
                <a:srgbClr val="CBDBD7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Depth of the earthquake's hypocenter (the point within the Earth where the seismic energy was first released). Measured in kilometers.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11E253-6990-5AD0-24F2-4EB14A7B0F02}"/>
                </a:ext>
              </a:extLst>
            </p:cNvPr>
            <p:cNvSpPr/>
            <p:nvPr/>
          </p:nvSpPr>
          <p:spPr>
            <a:xfrm>
              <a:off x="7154073" y="3905868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8D2">
                <a:alpha val="90000"/>
              </a:srgbClr>
            </a:solidFill>
            <a:ln w="6345" cap="flat">
              <a:solidFill>
                <a:srgbClr val="CBD8D2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Understanding the tectonic processes that caused the earthquake, and for determining the potential impact of an earthquake at the surface.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80B304-456A-1A74-2E4B-1BDCD598DA37}"/>
                </a:ext>
              </a:extLst>
            </p:cNvPr>
            <p:cNvSpPr/>
            <p:nvPr/>
          </p:nvSpPr>
          <p:spPr>
            <a:xfrm>
              <a:off x="6233355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763F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Depth</a:t>
              </a:r>
              <a:endParaRPr lang="en-GB" sz="15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8305FF-C756-97CC-4EBC-D6C1D4F6662D}"/>
                </a:ext>
              </a:extLst>
            </p:cNvPr>
            <p:cNvSpPr/>
            <p:nvPr/>
          </p:nvSpPr>
          <p:spPr>
            <a:xfrm>
              <a:off x="10031342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4CD">
                <a:alpha val="90000"/>
              </a:srgbClr>
            </a:solidFill>
            <a:ln w="6345" cap="flat">
              <a:solidFill>
                <a:srgbClr val="CBD4CD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12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magnitude of the earthquake, which is a measure of the earthquake's size. Different magnitude scales are used, such as Richter, Moment, and Local magnitude.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932F69-97B3-6596-B0EA-0B00818DF99F}"/>
                </a:ext>
              </a:extLst>
            </p:cNvPr>
            <p:cNvSpPr/>
            <p:nvPr/>
          </p:nvSpPr>
          <p:spPr>
            <a:xfrm>
              <a:off x="10031342" y="3905868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1CB">
                <a:alpha val="90000"/>
              </a:srgbClr>
            </a:solidFill>
            <a:ln w="6345" cap="flat">
              <a:solidFill>
                <a:srgbClr val="CBD1CB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12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Determining the potential impact of an earthquake on nearby communities, as well as for understanding the tectonic processes that caused the earthquake.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A9E5611-77E5-D3ED-E56A-3A460FE5E9E5}"/>
                </a:ext>
              </a:extLst>
            </p:cNvPr>
            <p:cNvSpPr/>
            <p:nvPr/>
          </p:nvSpPr>
          <p:spPr>
            <a:xfrm>
              <a:off x="9110624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5500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Mag</a:t>
              </a:r>
              <a:endParaRPr lang="en-GB" sz="15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410B-5447-3A95-A601-C40EB4A72E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248" y="1093457"/>
            <a:ext cx="8210287" cy="782634"/>
          </a:xfrm>
        </p:spPr>
        <p:txBody>
          <a:bodyPr/>
          <a:lstStyle/>
          <a:p>
            <a:pPr lvl="0"/>
            <a:r>
              <a:rPr lang="en-US"/>
              <a:t>Key Definitions &amp; Importance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0F4CB02-2FA0-233F-029F-794C40E1C0C6}"/>
              </a:ext>
            </a:extLst>
          </p:cNvPr>
          <p:cNvSpPr txBox="1"/>
          <p:nvPr/>
        </p:nvSpPr>
        <p:spPr>
          <a:xfrm>
            <a:off x="838203" y="6118488"/>
            <a:ext cx="33987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rPr>
              <a:t>ADD A FOOTER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257DC24-2342-5E72-3251-9028EE1675A8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9B319E-0A04-4DBE-BD56-A04A0E72E5A0}" type="slidenum">
              <a:rPr/>
              <a:t>5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grpSp>
        <p:nvGrpSpPr>
          <p:cNvPr id="5" name="Diagram 8">
            <a:extLst>
              <a:ext uri="{FF2B5EF4-FFF2-40B4-BE49-F238E27FC236}">
                <a16:creationId xmlns:a16="http://schemas.microsoft.com/office/drawing/2014/main" id="{DCECFBFB-AE6F-CC29-66D7-CB0FB7844B45}"/>
              </a:ext>
            </a:extLst>
          </p:cNvPr>
          <p:cNvGrpSpPr/>
          <p:nvPr/>
        </p:nvGrpSpPr>
        <p:grpSpPr>
          <a:xfrm>
            <a:off x="478816" y="2294028"/>
            <a:ext cx="11278885" cy="2763325"/>
            <a:chOff x="478816" y="2294028"/>
            <a:chExt cx="11278885" cy="276332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74CB52F-DB06-5E27-3CDC-09D79027ED31}"/>
                </a:ext>
              </a:extLst>
            </p:cNvPr>
            <p:cNvSpPr/>
            <p:nvPr/>
          </p:nvSpPr>
          <p:spPr>
            <a:xfrm>
              <a:off x="1399534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0E6">
                <a:alpha val="90000"/>
              </a:srgbClr>
            </a:solidFill>
            <a:ln w="6345" cap="flat">
              <a:solidFill>
                <a:srgbClr val="CBD0E6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magnitude of the earthquake, which is a measure of the earthquake's size. Different magnitude scales are used, such as Richter, Moment, and Local magnitude.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C77F98-D324-5516-26C9-6969D25A9FC4}"/>
                </a:ext>
              </a:extLst>
            </p:cNvPr>
            <p:cNvSpPr/>
            <p:nvPr/>
          </p:nvSpPr>
          <p:spPr>
            <a:xfrm>
              <a:off x="1399534" y="3905868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5E4">
                <a:alpha val="90000"/>
              </a:srgbClr>
            </a:solidFill>
            <a:ln w="6345" cap="flat">
              <a:solidFill>
                <a:srgbClr val="CBD5E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important for understanding the relative size of an earthquake and for comparing it to other earthquakes.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59D11E4-461B-05E2-67E0-019D4A6F82CC}"/>
                </a:ext>
              </a:extLst>
            </p:cNvPr>
            <p:cNvSpPr/>
            <p:nvPr/>
          </p:nvSpPr>
          <p:spPr>
            <a:xfrm>
              <a:off x="478816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4CB9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MagType </a:t>
              </a:r>
              <a:endParaRPr lang="en-GB" sz="17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3E1D2F-CE14-2050-C16C-EA2BA13432EC}"/>
                </a:ext>
              </a:extLst>
            </p:cNvPr>
            <p:cNvSpPr/>
            <p:nvPr/>
          </p:nvSpPr>
          <p:spPr>
            <a:xfrm>
              <a:off x="4276804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AE1">
                <a:alpha val="90000"/>
              </a:srgbClr>
            </a:solidFill>
            <a:ln w="6345" cap="flat">
              <a:solidFill>
                <a:srgbClr val="CBDAE1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number of seismic stations that reported data for the earthquake.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565D977-DB2F-2355-6AE6-716007B22687}"/>
                </a:ext>
              </a:extLst>
            </p:cNvPr>
            <p:cNvSpPr/>
            <p:nvPr/>
          </p:nvSpPr>
          <p:spPr>
            <a:xfrm>
              <a:off x="4276804" y="3905868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DDE">
                <a:alpha val="90000"/>
              </a:srgbClr>
            </a:solidFill>
            <a:ln w="6345" cap="flat">
              <a:solidFill>
                <a:srgbClr val="CBDDDE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determining the accuracy of the earthquake's magnitude and location, and for understanding the distribution of seismic activity in a region.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C15BF6-898C-CC50-9238-673E3F3F831B}"/>
                </a:ext>
              </a:extLst>
            </p:cNvPr>
            <p:cNvSpPr/>
            <p:nvPr/>
          </p:nvSpPr>
          <p:spPr>
            <a:xfrm>
              <a:off x="3356085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8F98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nst</a:t>
              </a:r>
              <a:endParaRPr lang="en-GB" sz="17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AB77574-A7E4-F193-6EEC-38F0E67DE00D}"/>
                </a:ext>
              </a:extLst>
            </p:cNvPr>
            <p:cNvSpPr/>
            <p:nvPr/>
          </p:nvSpPr>
          <p:spPr>
            <a:xfrm>
              <a:off x="7154073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BD7">
                <a:alpha val="90000"/>
              </a:srgbClr>
            </a:solidFill>
            <a:ln w="6345" cap="flat">
              <a:solidFill>
                <a:srgbClr val="CBDBD7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azimuthal gap, or the angular distance between the first station that reported data for the earthquake and the last station that reported data.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ED0AF1-8191-C0E9-53A9-C1707CD11DB0}"/>
                </a:ext>
              </a:extLst>
            </p:cNvPr>
            <p:cNvSpPr/>
            <p:nvPr/>
          </p:nvSpPr>
          <p:spPr>
            <a:xfrm>
              <a:off x="7154073" y="3905868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8D2">
                <a:alpha val="90000"/>
              </a:srgbClr>
            </a:solidFill>
            <a:ln w="6345" cap="flat">
              <a:solidFill>
                <a:srgbClr val="CBD8D2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determining the accuracy of the earthquake's location, and for understanding the distribution of seismic stations in a region.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38DB79-FB53-BC83-C6A2-1810D01157E8}"/>
                </a:ext>
              </a:extLst>
            </p:cNvPr>
            <p:cNvSpPr/>
            <p:nvPr/>
          </p:nvSpPr>
          <p:spPr>
            <a:xfrm>
              <a:off x="6233355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763F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gap</a:t>
              </a:r>
              <a:endParaRPr lang="en-GB" sz="17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7EBAB7-2F19-B53D-A267-CC035C3B587C}"/>
                </a:ext>
              </a:extLst>
            </p:cNvPr>
            <p:cNvSpPr/>
            <p:nvPr/>
          </p:nvSpPr>
          <p:spPr>
            <a:xfrm>
              <a:off x="10031342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4CD">
                <a:alpha val="90000"/>
              </a:srgbClr>
            </a:solidFill>
            <a:ln w="6345" cap="flat">
              <a:solidFill>
                <a:srgbClr val="CBD4CD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12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minimum distance from the earthquake's epicenter to the nearest station reporting data for the earthquake. Measured in kilometers.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38CDDB-B17E-9425-94E6-5391D865FEF8}"/>
                </a:ext>
              </a:extLst>
            </p:cNvPr>
            <p:cNvSpPr/>
            <p:nvPr/>
          </p:nvSpPr>
          <p:spPr>
            <a:xfrm>
              <a:off x="10031342" y="3905868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1CB">
                <a:alpha val="90000"/>
              </a:srgbClr>
            </a:solidFill>
            <a:ln w="6345" cap="flat">
              <a:solidFill>
                <a:srgbClr val="CBD1CB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12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understanding the distribution of seismic activity in a region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4D301F-4017-1C8D-12D0-34B253124A83}"/>
                </a:ext>
              </a:extLst>
            </p:cNvPr>
            <p:cNvSpPr/>
            <p:nvPr/>
          </p:nvSpPr>
          <p:spPr>
            <a:xfrm>
              <a:off x="9110624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5500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755651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dmin</a:t>
              </a:r>
              <a:endParaRPr lang="en-GB" sz="17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830A-4BC2-46ED-5286-F881A3864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248" y="1093457"/>
            <a:ext cx="8210287" cy="782634"/>
          </a:xfrm>
        </p:spPr>
        <p:txBody>
          <a:bodyPr/>
          <a:lstStyle/>
          <a:p>
            <a:pPr lvl="0"/>
            <a:r>
              <a:rPr lang="en-US"/>
              <a:t>Key Definitions &amp; Importance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66E27DC-1459-4868-2DA1-452C402B0846}"/>
              </a:ext>
            </a:extLst>
          </p:cNvPr>
          <p:cNvSpPr txBox="1"/>
          <p:nvPr/>
        </p:nvSpPr>
        <p:spPr>
          <a:xfrm>
            <a:off x="838203" y="6118488"/>
            <a:ext cx="33987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rPr>
              <a:t>ADD A FOOTER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40D229C-9955-9EBD-891B-D664018F5D94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ED85C87-948E-4513-B713-64BFBAB5AED2}" type="slidenum">
              <a:rPr/>
              <a:t>6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grpSp>
        <p:nvGrpSpPr>
          <p:cNvPr id="5" name="Diagram 8">
            <a:extLst>
              <a:ext uri="{FF2B5EF4-FFF2-40B4-BE49-F238E27FC236}">
                <a16:creationId xmlns:a16="http://schemas.microsoft.com/office/drawing/2014/main" id="{1BF29435-2F44-ADF1-A955-323AC1373206}"/>
              </a:ext>
            </a:extLst>
          </p:cNvPr>
          <p:cNvGrpSpPr/>
          <p:nvPr/>
        </p:nvGrpSpPr>
        <p:grpSpPr>
          <a:xfrm>
            <a:off x="478816" y="2278099"/>
            <a:ext cx="11278885" cy="2779254"/>
            <a:chOff x="478816" y="2278099"/>
            <a:chExt cx="11278885" cy="27792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2FF387-0BD9-3B81-2357-92E795D4DC1B}"/>
                </a:ext>
              </a:extLst>
            </p:cNvPr>
            <p:cNvSpPr/>
            <p:nvPr/>
          </p:nvSpPr>
          <p:spPr>
            <a:xfrm>
              <a:off x="1399534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0E6">
                <a:alpha val="90000"/>
              </a:srgbClr>
            </a:solidFill>
            <a:ln w="6345" cap="flat">
              <a:solidFill>
                <a:srgbClr val="CBD0E6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78236" rIns="78236" bIns="78236" anchor="ctr" anchorCtr="0" compatLnSpc="1">
              <a:noAutofit/>
            </a:bodyPr>
            <a:lstStyle/>
            <a:p>
              <a:pPr marL="0" marR="0" lvl="0" indent="0" algn="l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root-mean-square (RMS) error of the arrival time data used to determine the earthquake's location and magnitude.</a:t>
              </a:r>
              <a:endParaRPr lang="en-GB" sz="11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015AF7B-3E92-00B9-939A-D731B561CEBB}"/>
                </a:ext>
              </a:extLst>
            </p:cNvPr>
            <p:cNvSpPr/>
            <p:nvPr/>
          </p:nvSpPr>
          <p:spPr>
            <a:xfrm>
              <a:off x="1399534" y="3905868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9E2">
                <a:alpha val="90000"/>
              </a:srgbClr>
            </a:solidFill>
            <a:ln w="6345" cap="flat">
              <a:solidFill>
                <a:srgbClr val="CBD9E2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78236" rIns="78236" bIns="78236" anchor="ctr" anchorCtr="0" compatLnSpc="1">
              <a:noAutofit/>
            </a:bodyPr>
            <a:lstStyle/>
            <a:p>
              <a:pPr marL="0" marR="0" lvl="0" indent="0" algn="l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determining the accuracy of the earthquake's location and magnitude.</a:t>
              </a:r>
              <a:endParaRPr lang="en-GB" sz="11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A4CCEE-1556-5E2F-CFE1-2311C485FDE9}"/>
                </a:ext>
              </a:extLst>
            </p:cNvPr>
            <p:cNvSpPr/>
            <p:nvPr/>
          </p:nvSpPr>
          <p:spPr>
            <a:xfrm>
              <a:off x="478816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4CB9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rms </a:t>
              </a:r>
              <a:endParaRPr lang="en-GB" sz="2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4075742-6329-B146-2C5E-7E15054ADA4A}"/>
                </a:ext>
              </a:extLst>
            </p:cNvPr>
            <p:cNvSpPr/>
            <p:nvPr/>
          </p:nvSpPr>
          <p:spPr>
            <a:xfrm>
              <a:off x="4276804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CDB">
                <a:alpha val="90000"/>
              </a:srgbClr>
            </a:solidFill>
            <a:ln w="6345" cap="flat">
              <a:solidFill>
                <a:srgbClr val="CBDCDB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78236" rIns="78236" bIns="78236" anchor="ctr" anchorCtr="0" compatLnSpc="1">
              <a:noAutofit/>
            </a:bodyPr>
            <a:lstStyle/>
            <a:p>
              <a:pPr marL="0" marR="0" lvl="0" indent="0" algn="l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network that reported the earthquake.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2CF498E-AB92-1776-2320-40B48A7AE591}"/>
                </a:ext>
              </a:extLst>
            </p:cNvPr>
            <p:cNvSpPr/>
            <p:nvPr/>
          </p:nvSpPr>
          <p:spPr>
            <a:xfrm>
              <a:off x="3304705" y="2278099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8F98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net</a:t>
              </a:r>
              <a:endParaRPr lang="en-GB" sz="2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991683-1415-D7E1-A5C7-C9DBAFFE1937}"/>
                </a:ext>
              </a:extLst>
            </p:cNvPr>
            <p:cNvSpPr/>
            <p:nvPr/>
          </p:nvSpPr>
          <p:spPr>
            <a:xfrm>
              <a:off x="7154073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7D0">
                <a:alpha val="90000"/>
              </a:srgbClr>
            </a:solidFill>
            <a:ln w="6345" cap="flat">
              <a:solidFill>
                <a:srgbClr val="CBD7D0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21" tIns="78236" rIns="78236" bIns="78236" anchor="ctr" anchorCtr="0" compatLnSpc="1">
              <a:noAutofit/>
            </a:bodyPr>
            <a:lstStyle/>
            <a:p>
              <a:pPr marL="0" marR="0" lvl="0" indent="0" algn="l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A unique identifier for the earthquake event.</a:t>
              </a:r>
              <a:endParaRPr lang="en-GB" sz="11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D718CF-35C0-F747-3BD6-29965C82CBD8}"/>
                </a:ext>
              </a:extLst>
            </p:cNvPr>
            <p:cNvSpPr/>
            <p:nvPr/>
          </p:nvSpPr>
          <p:spPr>
            <a:xfrm>
              <a:off x="6233355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763F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id</a:t>
              </a:r>
              <a:endParaRPr lang="en-GB" sz="2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F508BC-323C-5C90-5451-3169BF7EC8D3}"/>
                </a:ext>
              </a:extLst>
            </p:cNvPr>
            <p:cNvSpPr/>
            <p:nvPr/>
          </p:nvSpPr>
          <p:spPr>
            <a:xfrm>
              <a:off x="10031342" y="2754392"/>
              <a:ext cx="1726359" cy="11514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6361"/>
                <a:gd name="f7" fmla="val 1151483"/>
                <a:gd name="f8" fmla="+- 0 0 -90"/>
                <a:gd name="f9" fmla="*/ f3 1 1726361"/>
                <a:gd name="f10" fmla="*/ f4 1 1151483"/>
                <a:gd name="f11" fmla="+- f7 0 f5"/>
                <a:gd name="f12" fmla="+- f6 0 f5"/>
                <a:gd name="f13" fmla="*/ f8 f0 1"/>
                <a:gd name="f14" fmla="*/ f12 1 1726361"/>
                <a:gd name="f15" fmla="*/ f11 1 1151483"/>
                <a:gd name="f16" fmla="*/ 0 f12 1"/>
                <a:gd name="f17" fmla="*/ 0 f11 1"/>
                <a:gd name="f18" fmla="*/ 1726361 f12 1"/>
                <a:gd name="f19" fmla="*/ 1151483 f11 1"/>
                <a:gd name="f20" fmla="*/ f13 1 f2"/>
                <a:gd name="f21" fmla="*/ f16 1 1726361"/>
                <a:gd name="f22" fmla="*/ f17 1 1151483"/>
                <a:gd name="f23" fmla="*/ f18 1 1726361"/>
                <a:gd name="f24" fmla="*/ f19 1 1151483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726361" h="1151483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1CB">
                <a:alpha val="90000"/>
              </a:srgbClr>
            </a:solidFill>
            <a:ln w="6345" cap="flat">
              <a:solidFill>
                <a:srgbClr val="CBD1CB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76212" tIns="78236" rIns="78236" bIns="78236" anchor="ctr" anchorCtr="0" compatLnSpc="1">
              <a:noAutofit/>
            </a:bodyPr>
            <a:lstStyle/>
            <a:p>
              <a:pPr marL="0" marR="0" lvl="0" indent="0" algn="l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1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name of the location where the earthquake occurred</a:t>
              </a:r>
              <a:endParaRPr lang="en-GB" sz="11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E353C9-79DA-B4DA-3DD1-35665FBA4E3A}"/>
                </a:ext>
              </a:extLst>
            </p:cNvPr>
            <p:cNvSpPr/>
            <p:nvPr/>
          </p:nvSpPr>
          <p:spPr>
            <a:xfrm>
              <a:off x="9110624" y="2294028"/>
              <a:ext cx="1150909" cy="1150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50907"/>
                <a:gd name="f7" fmla="val 575454"/>
                <a:gd name="f8" fmla="val 257640"/>
                <a:gd name="f9" fmla="val 893268"/>
                <a:gd name="f10" fmla="val 1150908"/>
                <a:gd name="f11" fmla="+- 0 0 -90"/>
                <a:gd name="f12" fmla="*/ f3 1 1150907"/>
                <a:gd name="f13" fmla="*/ f4 1 1150907"/>
                <a:gd name="f14" fmla="+- f6 0 f5"/>
                <a:gd name="f15" fmla="*/ f11 f0 1"/>
                <a:gd name="f16" fmla="*/ f14 1 1150907"/>
                <a:gd name="f17" fmla="*/ 0 f14 1"/>
                <a:gd name="f18" fmla="*/ 575454 f14 1"/>
                <a:gd name="f19" fmla="*/ 1150908 f14 1"/>
                <a:gd name="f20" fmla="*/ f15 1 f2"/>
                <a:gd name="f21" fmla="*/ f17 1 1150907"/>
                <a:gd name="f22" fmla="*/ f18 1 1150907"/>
                <a:gd name="f23" fmla="*/ f19 1 1150907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1150907" h="1150907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5500"/>
            </a:solidFill>
            <a:ln cap="flat">
              <a:noFill/>
              <a:prstDash val="solid"/>
            </a:ln>
          </p:spPr>
          <p:txBody>
            <a:bodyPr vert="horz" wrap="square" lIns="168542" tIns="168542" rIns="168542" bIns="168542" anchor="ctr" anchorCtr="1" compatLnSpc="1">
              <a:noAutofit/>
            </a:bodyPr>
            <a:lstStyle/>
            <a:p>
              <a:pPr marL="0" marR="0" lvl="0" indent="0" algn="ctr" defTabSz="124459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place</a:t>
              </a:r>
              <a:endParaRPr lang="en-GB" sz="2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63FB-3241-8D09-76B1-AE0544101E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248" y="1093457"/>
            <a:ext cx="8210287" cy="782634"/>
          </a:xfrm>
        </p:spPr>
        <p:txBody>
          <a:bodyPr/>
          <a:lstStyle/>
          <a:p>
            <a:pPr lvl="0"/>
            <a:r>
              <a:rPr lang="en-US"/>
              <a:t>Key Definitions &amp; Importance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6C47D3A-55A3-E636-A7FB-345AE23F72F6}"/>
              </a:ext>
            </a:extLst>
          </p:cNvPr>
          <p:cNvSpPr txBox="1"/>
          <p:nvPr/>
        </p:nvSpPr>
        <p:spPr>
          <a:xfrm>
            <a:off x="838203" y="6118488"/>
            <a:ext cx="33987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rPr>
              <a:t>ADD A FOOTER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C1DCB43-0000-6D6F-7010-676B27E948E3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A3BAED-83F3-4844-A90F-2CF9E676FBED}" type="slidenum">
              <a:rPr/>
              <a:t>7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grpSp>
        <p:nvGrpSpPr>
          <p:cNvPr id="5" name="Diagram 8">
            <a:extLst>
              <a:ext uri="{FF2B5EF4-FFF2-40B4-BE49-F238E27FC236}">
                <a16:creationId xmlns:a16="http://schemas.microsoft.com/office/drawing/2014/main" id="{4108F9A1-4E40-C000-C903-4C2AA2CF7701}"/>
              </a:ext>
            </a:extLst>
          </p:cNvPr>
          <p:cNvGrpSpPr/>
          <p:nvPr/>
        </p:nvGrpSpPr>
        <p:grpSpPr>
          <a:xfrm>
            <a:off x="358024" y="2649848"/>
            <a:ext cx="11475957" cy="1348987"/>
            <a:chOff x="358024" y="2649848"/>
            <a:chExt cx="11475957" cy="134898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E449FE-1A3F-12A4-BFCF-F4A6CD26B829}"/>
                </a:ext>
              </a:extLst>
            </p:cNvPr>
            <p:cNvSpPr/>
            <p:nvPr/>
          </p:nvSpPr>
          <p:spPr>
            <a:xfrm>
              <a:off x="1104421" y="3035963"/>
              <a:ext cx="1399507" cy="9334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9506"/>
                <a:gd name="f7" fmla="val 933470"/>
                <a:gd name="f8" fmla="+- 0 0 -90"/>
                <a:gd name="f9" fmla="*/ f3 1 1399506"/>
                <a:gd name="f10" fmla="*/ f4 1 933470"/>
                <a:gd name="f11" fmla="+- f7 0 f5"/>
                <a:gd name="f12" fmla="+- f6 0 f5"/>
                <a:gd name="f13" fmla="*/ f8 f0 1"/>
                <a:gd name="f14" fmla="*/ f12 1 1399506"/>
                <a:gd name="f15" fmla="*/ f11 1 933470"/>
                <a:gd name="f16" fmla="*/ 0 f12 1"/>
                <a:gd name="f17" fmla="*/ 0 f11 1"/>
                <a:gd name="f18" fmla="*/ 1399506 f12 1"/>
                <a:gd name="f19" fmla="*/ 933470 f11 1"/>
                <a:gd name="f20" fmla="*/ f13 1 f2"/>
                <a:gd name="f21" fmla="*/ f16 1 1399506"/>
                <a:gd name="f22" fmla="*/ f17 1 933470"/>
                <a:gd name="f23" fmla="*/ f18 1 1399506"/>
                <a:gd name="f24" fmla="*/ f19 1 9334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399506" h="9334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0E6">
                <a:alpha val="90000"/>
              </a:srgbClr>
            </a:solidFill>
            <a:ln w="6345" cap="flat">
              <a:solidFill>
                <a:srgbClr val="CBD0E6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23918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type of the event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06BB3A-AB92-9A78-070A-8223C74ABD7B}"/>
                </a:ext>
              </a:extLst>
            </p:cNvPr>
            <p:cNvSpPr/>
            <p:nvPr/>
          </p:nvSpPr>
          <p:spPr>
            <a:xfrm>
              <a:off x="358024" y="2662760"/>
              <a:ext cx="933008" cy="9330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3004"/>
                <a:gd name="f7" fmla="val 466502"/>
                <a:gd name="f8" fmla="val 208860"/>
                <a:gd name="f9" fmla="val 724144"/>
                <a:gd name="f10" fmla="+- 0 0 -90"/>
                <a:gd name="f11" fmla="*/ f3 1 933004"/>
                <a:gd name="f12" fmla="*/ f4 1 933004"/>
                <a:gd name="f13" fmla="+- f6 0 f5"/>
                <a:gd name="f14" fmla="*/ f10 f0 1"/>
                <a:gd name="f15" fmla="*/ f13 1 933004"/>
                <a:gd name="f16" fmla="*/ 0 f13 1"/>
                <a:gd name="f17" fmla="*/ 466502 f13 1"/>
                <a:gd name="f18" fmla="*/ 933004 f13 1"/>
                <a:gd name="f19" fmla="*/ f14 1 f2"/>
                <a:gd name="f20" fmla="*/ f16 1 933004"/>
                <a:gd name="f21" fmla="*/ f17 1 933004"/>
                <a:gd name="f22" fmla="*/ f18 1 933004"/>
                <a:gd name="f23" fmla="*/ f5 1 f15"/>
                <a:gd name="f24" fmla="*/ f6 1 f15"/>
                <a:gd name="f25" fmla="+- f19 0 f1"/>
                <a:gd name="f26" fmla="*/ f20 1 f15"/>
                <a:gd name="f27" fmla="*/ f21 1 f15"/>
                <a:gd name="f28" fmla="*/ f22 1 f15"/>
                <a:gd name="f29" fmla="*/ f23 f11 1"/>
                <a:gd name="f30" fmla="*/ f24 f11 1"/>
                <a:gd name="f31" fmla="*/ f24 f12 1"/>
                <a:gd name="f32" fmla="*/ f23 f12 1"/>
                <a:gd name="f33" fmla="*/ f26 f11 1"/>
                <a:gd name="f34" fmla="*/ f27 f12 1"/>
                <a:gd name="f35" fmla="*/ f27 f11 1"/>
                <a:gd name="f36" fmla="*/ f26 f12 1"/>
                <a:gd name="f37" fmla="*/ f28 f11 1"/>
                <a:gd name="f38" fmla="*/ f28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33" y="f34"/>
                </a:cxn>
                <a:cxn ang="f25">
                  <a:pos x="f35" y="f36"/>
                </a:cxn>
                <a:cxn ang="f25">
                  <a:pos x="f37" y="f34"/>
                </a:cxn>
                <a:cxn ang="f25">
                  <a:pos x="f35" y="f38"/>
                </a:cxn>
                <a:cxn ang="f25">
                  <a:pos x="f33" y="f34"/>
                </a:cxn>
              </a:cxnLst>
              <a:rect l="f29" t="f32" r="f30" b="f31"/>
              <a:pathLst>
                <a:path w="933004" h="93300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6" y="f8"/>
                    <a:pt x="f6" y="f7"/>
                  </a:cubicBezTo>
                  <a:cubicBezTo>
                    <a:pt x="f6" y="f9"/>
                    <a:pt x="f9" y="f6"/>
                    <a:pt x="f7" y="f6"/>
                  </a:cubicBezTo>
                  <a:cubicBezTo>
                    <a:pt x="f8" y="f6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4CB9"/>
            </a:solidFill>
            <a:ln cap="flat">
              <a:noFill/>
              <a:prstDash val="solid"/>
            </a:ln>
          </p:spPr>
          <p:txBody>
            <a:bodyPr vert="horz" wrap="square" lIns="136638" tIns="136638" rIns="136638" bIns="136638" anchor="ctr" anchorCtr="1" compatLnSpc="1">
              <a:noAutofit/>
            </a:bodyPr>
            <a:lstStyle/>
            <a:p>
              <a:pPr marL="0" marR="0" lvl="0" indent="0" algn="ctr" defTabSz="3111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type </a:t>
              </a:r>
              <a:endParaRPr lang="en-GB" sz="7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704A79-1921-2C52-78C2-2E984540A2F9}"/>
                </a:ext>
              </a:extLst>
            </p:cNvPr>
            <p:cNvSpPr/>
            <p:nvPr/>
          </p:nvSpPr>
          <p:spPr>
            <a:xfrm>
              <a:off x="3436936" y="3035963"/>
              <a:ext cx="1399507" cy="9334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9506"/>
                <a:gd name="f7" fmla="val 933470"/>
                <a:gd name="f8" fmla="+- 0 0 -90"/>
                <a:gd name="f9" fmla="*/ f3 1 1399506"/>
                <a:gd name="f10" fmla="*/ f4 1 933470"/>
                <a:gd name="f11" fmla="+- f7 0 f5"/>
                <a:gd name="f12" fmla="+- f6 0 f5"/>
                <a:gd name="f13" fmla="*/ f8 f0 1"/>
                <a:gd name="f14" fmla="*/ f12 1 1399506"/>
                <a:gd name="f15" fmla="*/ f11 1 933470"/>
                <a:gd name="f16" fmla="*/ 0 f12 1"/>
                <a:gd name="f17" fmla="*/ 0 f11 1"/>
                <a:gd name="f18" fmla="*/ 1399506 f12 1"/>
                <a:gd name="f19" fmla="*/ 933470 f11 1"/>
                <a:gd name="f20" fmla="*/ f13 1 f2"/>
                <a:gd name="f21" fmla="*/ f16 1 1399506"/>
                <a:gd name="f22" fmla="*/ f17 1 933470"/>
                <a:gd name="f23" fmla="*/ f18 1 1399506"/>
                <a:gd name="f24" fmla="*/ f19 1 9334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399506" h="9334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9E2">
                <a:alpha val="90000"/>
              </a:srgbClr>
            </a:solidFill>
            <a:ln w="6345" cap="flat">
              <a:solidFill>
                <a:srgbClr val="CBD9E2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23918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These parameters are used to estimate the uncertainty of the location and magnitude of the event.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44CB14-A2A9-3FC6-0AC4-260599CA30CA}"/>
                </a:ext>
              </a:extLst>
            </p:cNvPr>
            <p:cNvSpPr/>
            <p:nvPr/>
          </p:nvSpPr>
          <p:spPr>
            <a:xfrm>
              <a:off x="2648879" y="2649848"/>
              <a:ext cx="933008" cy="9330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3004"/>
                <a:gd name="f7" fmla="val 466502"/>
                <a:gd name="f8" fmla="val 208860"/>
                <a:gd name="f9" fmla="val 724144"/>
                <a:gd name="f10" fmla="+- 0 0 -90"/>
                <a:gd name="f11" fmla="*/ f3 1 933004"/>
                <a:gd name="f12" fmla="*/ f4 1 933004"/>
                <a:gd name="f13" fmla="+- f6 0 f5"/>
                <a:gd name="f14" fmla="*/ f10 f0 1"/>
                <a:gd name="f15" fmla="*/ f13 1 933004"/>
                <a:gd name="f16" fmla="*/ 0 f13 1"/>
                <a:gd name="f17" fmla="*/ 466502 f13 1"/>
                <a:gd name="f18" fmla="*/ 933004 f13 1"/>
                <a:gd name="f19" fmla="*/ f14 1 f2"/>
                <a:gd name="f20" fmla="*/ f16 1 933004"/>
                <a:gd name="f21" fmla="*/ f17 1 933004"/>
                <a:gd name="f22" fmla="*/ f18 1 933004"/>
                <a:gd name="f23" fmla="*/ f5 1 f15"/>
                <a:gd name="f24" fmla="*/ f6 1 f15"/>
                <a:gd name="f25" fmla="+- f19 0 f1"/>
                <a:gd name="f26" fmla="*/ f20 1 f15"/>
                <a:gd name="f27" fmla="*/ f21 1 f15"/>
                <a:gd name="f28" fmla="*/ f22 1 f15"/>
                <a:gd name="f29" fmla="*/ f23 f11 1"/>
                <a:gd name="f30" fmla="*/ f24 f11 1"/>
                <a:gd name="f31" fmla="*/ f24 f12 1"/>
                <a:gd name="f32" fmla="*/ f23 f12 1"/>
                <a:gd name="f33" fmla="*/ f26 f11 1"/>
                <a:gd name="f34" fmla="*/ f27 f12 1"/>
                <a:gd name="f35" fmla="*/ f27 f11 1"/>
                <a:gd name="f36" fmla="*/ f26 f12 1"/>
                <a:gd name="f37" fmla="*/ f28 f11 1"/>
                <a:gd name="f38" fmla="*/ f28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33" y="f34"/>
                </a:cxn>
                <a:cxn ang="f25">
                  <a:pos x="f35" y="f36"/>
                </a:cxn>
                <a:cxn ang="f25">
                  <a:pos x="f37" y="f34"/>
                </a:cxn>
                <a:cxn ang="f25">
                  <a:pos x="f35" y="f38"/>
                </a:cxn>
                <a:cxn ang="f25">
                  <a:pos x="f33" y="f34"/>
                </a:cxn>
              </a:cxnLst>
              <a:rect l="f29" t="f32" r="f30" b="f31"/>
              <a:pathLst>
                <a:path w="933004" h="93300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6" y="f8"/>
                    <a:pt x="f6" y="f7"/>
                  </a:cubicBezTo>
                  <a:cubicBezTo>
                    <a:pt x="f6" y="f9"/>
                    <a:pt x="f9" y="f6"/>
                    <a:pt x="f7" y="f6"/>
                  </a:cubicBezTo>
                  <a:cubicBezTo>
                    <a:pt x="f8" y="f6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81A0"/>
            </a:solidFill>
            <a:ln cap="flat">
              <a:noFill/>
              <a:prstDash val="solid"/>
            </a:ln>
          </p:spPr>
          <p:txBody>
            <a:bodyPr vert="horz" wrap="square" lIns="136638" tIns="136638" rIns="136638" bIns="136638" anchor="ctr" anchorCtr="1" compatLnSpc="1">
              <a:noAutofit/>
            </a:bodyPr>
            <a:lstStyle/>
            <a:p>
              <a:pPr marL="0" marR="0" lvl="0" indent="0" algn="ctr" defTabSz="3111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horizontalError,</a:t>
              </a:r>
            </a:p>
            <a:p>
              <a:pPr marL="0" marR="0" lvl="0" indent="0" algn="ctr" defTabSz="3111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 depthError,</a:t>
              </a:r>
            </a:p>
            <a:p>
              <a:pPr marL="0" marR="0" lvl="0" indent="0" algn="ctr" defTabSz="3111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 magError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3F894F-EB07-D473-DB78-AB3E38405F38}"/>
                </a:ext>
              </a:extLst>
            </p:cNvPr>
            <p:cNvSpPr/>
            <p:nvPr/>
          </p:nvSpPr>
          <p:spPr>
            <a:xfrm>
              <a:off x="5794150" y="3065361"/>
              <a:ext cx="1399507" cy="9334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9506"/>
                <a:gd name="f7" fmla="val 933470"/>
                <a:gd name="f8" fmla="+- 0 0 -90"/>
                <a:gd name="f9" fmla="*/ f3 1 1399506"/>
                <a:gd name="f10" fmla="*/ f4 1 933470"/>
                <a:gd name="f11" fmla="+- f7 0 f5"/>
                <a:gd name="f12" fmla="+- f6 0 f5"/>
                <a:gd name="f13" fmla="*/ f8 f0 1"/>
                <a:gd name="f14" fmla="*/ f12 1 1399506"/>
                <a:gd name="f15" fmla="*/ f11 1 933470"/>
                <a:gd name="f16" fmla="*/ 0 f12 1"/>
                <a:gd name="f17" fmla="*/ 0 f11 1"/>
                <a:gd name="f18" fmla="*/ 1399506 f12 1"/>
                <a:gd name="f19" fmla="*/ 933470 f11 1"/>
                <a:gd name="f20" fmla="*/ f13 1 f2"/>
                <a:gd name="f21" fmla="*/ f16 1 1399506"/>
                <a:gd name="f22" fmla="*/ f17 1 933470"/>
                <a:gd name="f23" fmla="*/ f18 1 1399506"/>
                <a:gd name="f24" fmla="*/ f19 1 9334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399506" h="9334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CDB">
                <a:alpha val="90000"/>
              </a:srgbClr>
            </a:solidFill>
            <a:ln w="6345" cap="flat">
              <a:solidFill>
                <a:srgbClr val="CBDCDB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23918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number of stations used to compute the magnitude.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D960B1-199E-2BFC-F6B1-FDA8FBFF079A}"/>
                </a:ext>
              </a:extLst>
            </p:cNvPr>
            <p:cNvSpPr/>
            <p:nvPr/>
          </p:nvSpPr>
          <p:spPr>
            <a:xfrm>
              <a:off x="5023046" y="2662760"/>
              <a:ext cx="933008" cy="9330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3004"/>
                <a:gd name="f7" fmla="val 466502"/>
                <a:gd name="f8" fmla="val 208860"/>
                <a:gd name="f9" fmla="val 724144"/>
                <a:gd name="f10" fmla="+- 0 0 -90"/>
                <a:gd name="f11" fmla="*/ f3 1 933004"/>
                <a:gd name="f12" fmla="*/ f4 1 933004"/>
                <a:gd name="f13" fmla="+- f6 0 f5"/>
                <a:gd name="f14" fmla="*/ f10 f0 1"/>
                <a:gd name="f15" fmla="*/ f13 1 933004"/>
                <a:gd name="f16" fmla="*/ 0 f13 1"/>
                <a:gd name="f17" fmla="*/ 466502 f13 1"/>
                <a:gd name="f18" fmla="*/ 933004 f13 1"/>
                <a:gd name="f19" fmla="*/ f14 1 f2"/>
                <a:gd name="f20" fmla="*/ f16 1 933004"/>
                <a:gd name="f21" fmla="*/ f17 1 933004"/>
                <a:gd name="f22" fmla="*/ f18 1 933004"/>
                <a:gd name="f23" fmla="*/ f5 1 f15"/>
                <a:gd name="f24" fmla="*/ f6 1 f15"/>
                <a:gd name="f25" fmla="+- f19 0 f1"/>
                <a:gd name="f26" fmla="*/ f20 1 f15"/>
                <a:gd name="f27" fmla="*/ f21 1 f15"/>
                <a:gd name="f28" fmla="*/ f22 1 f15"/>
                <a:gd name="f29" fmla="*/ f23 f11 1"/>
                <a:gd name="f30" fmla="*/ f24 f11 1"/>
                <a:gd name="f31" fmla="*/ f24 f12 1"/>
                <a:gd name="f32" fmla="*/ f23 f12 1"/>
                <a:gd name="f33" fmla="*/ f26 f11 1"/>
                <a:gd name="f34" fmla="*/ f27 f12 1"/>
                <a:gd name="f35" fmla="*/ f27 f11 1"/>
                <a:gd name="f36" fmla="*/ f26 f12 1"/>
                <a:gd name="f37" fmla="*/ f28 f11 1"/>
                <a:gd name="f38" fmla="*/ f28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33" y="f34"/>
                </a:cxn>
                <a:cxn ang="f25">
                  <a:pos x="f35" y="f36"/>
                </a:cxn>
                <a:cxn ang="f25">
                  <a:pos x="f37" y="f34"/>
                </a:cxn>
                <a:cxn ang="f25">
                  <a:pos x="f35" y="f38"/>
                </a:cxn>
                <a:cxn ang="f25">
                  <a:pos x="f33" y="f34"/>
                </a:cxn>
              </a:cxnLst>
              <a:rect l="f29" t="f32" r="f30" b="f31"/>
              <a:pathLst>
                <a:path w="933004" h="93300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6" y="f8"/>
                    <a:pt x="f6" y="f7"/>
                  </a:cubicBezTo>
                  <a:cubicBezTo>
                    <a:pt x="f6" y="f9"/>
                    <a:pt x="f9" y="f6"/>
                    <a:pt x="f7" y="f6"/>
                  </a:cubicBezTo>
                  <a:cubicBezTo>
                    <a:pt x="f8" y="f6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876B"/>
            </a:solidFill>
            <a:ln cap="flat">
              <a:noFill/>
              <a:prstDash val="solid"/>
            </a:ln>
          </p:spPr>
          <p:txBody>
            <a:bodyPr vert="horz" wrap="square" lIns="136638" tIns="136638" rIns="136638" bIns="136638" anchor="ctr" anchorCtr="1" compatLnSpc="1">
              <a:noAutofit/>
            </a:bodyPr>
            <a:lstStyle/>
            <a:p>
              <a:pPr marL="0" marR="0" lvl="0" indent="0" algn="ctr" defTabSz="3111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magNst</a:t>
              </a:r>
              <a:endParaRPr lang="en-GB" sz="7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DEE1B2F-A734-8A35-F45A-F2D928F8193C}"/>
                </a:ext>
              </a:extLst>
            </p:cNvPr>
            <p:cNvSpPr/>
            <p:nvPr/>
          </p:nvSpPr>
          <p:spPr>
            <a:xfrm>
              <a:off x="8101958" y="3035963"/>
              <a:ext cx="1399507" cy="9334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9506"/>
                <a:gd name="f7" fmla="val 933470"/>
                <a:gd name="f8" fmla="+- 0 0 -90"/>
                <a:gd name="f9" fmla="*/ f3 1 1399506"/>
                <a:gd name="f10" fmla="*/ f4 1 933470"/>
                <a:gd name="f11" fmla="+- f7 0 f5"/>
                <a:gd name="f12" fmla="+- f6 0 f5"/>
                <a:gd name="f13" fmla="*/ f8 f0 1"/>
                <a:gd name="f14" fmla="*/ f12 1 1399506"/>
                <a:gd name="f15" fmla="*/ f11 1 933470"/>
                <a:gd name="f16" fmla="*/ 0 f12 1"/>
                <a:gd name="f17" fmla="*/ 0 f11 1"/>
                <a:gd name="f18" fmla="*/ 1399506 f12 1"/>
                <a:gd name="f19" fmla="*/ 933470 f11 1"/>
                <a:gd name="f20" fmla="*/ f13 1 f2"/>
                <a:gd name="f21" fmla="*/ f16 1 1399506"/>
                <a:gd name="f22" fmla="*/ f17 1 933470"/>
                <a:gd name="f23" fmla="*/ f18 1 1399506"/>
                <a:gd name="f24" fmla="*/ f19 1 9334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399506" h="9334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7D0">
                <a:alpha val="90000"/>
              </a:srgbClr>
            </a:solidFill>
            <a:ln w="6345" cap="flat">
              <a:solidFill>
                <a:srgbClr val="CBD7D0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23918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status of the event, it can be reviewed or automatic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EEDC72-32F9-BD38-6E91-8AEBC3C97E83}"/>
                </a:ext>
              </a:extLst>
            </p:cNvPr>
            <p:cNvSpPr/>
            <p:nvPr/>
          </p:nvSpPr>
          <p:spPr>
            <a:xfrm>
              <a:off x="7355552" y="2662760"/>
              <a:ext cx="933008" cy="9330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3004"/>
                <a:gd name="f7" fmla="val 466502"/>
                <a:gd name="f8" fmla="val 208860"/>
                <a:gd name="f9" fmla="val 724144"/>
                <a:gd name="f10" fmla="+- 0 0 -90"/>
                <a:gd name="f11" fmla="*/ f3 1 933004"/>
                <a:gd name="f12" fmla="*/ f4 1 933004"/>
                <a:gd name="f13" fmla="+- f6 0 f5"/>
                <a:gd name="f14" fmla="*/ f10 f0 1"/>
                <a:gd name="f15" fmla="*/ f13 1 933004"/>
                <a:gd name="f16" fmla="*/ 0 f13 1"/>
                <a:gd name="f17" fmla="*/ 466502 f13 1"/>
                <a:gd name="f18" fmla="*/ 933004 f13 1"/>
                <a:gd name="f19" fmla="*/ f14 1 f2"/>
                <a:gd name="f20" fmla="*/ f16 1 933004"/>
                <a:gd name="f21" fmla="*/ f17 1 933004"/>
                <a:gd name="f22" fmla="*/ f18 1 933004"/>
                <a:gd name="f23" fmla="*/ f5 1 f15"/>
                <a:gd name="f24" fmla="*/ f6 1 f15"/>
                <a:gd name="f25" fmla="+- f19 0 f1"/>
                <a:gd name="f26" fmla="*/ f20 1 f15"/>
                <a:gd name="f27" fmla="*/ f21 1 f15"/>
                <a:gd name="f28" fmla="*/ f22 1 f15"/>
                <a:gd name="f29" fmla="*/ f23 f11 1"/>
                <a:gd name="f30" fmla="*/ f24 f11 1"/>
                <a:gd name="f31" fmla="*/ f24 f12 1"/>
                <a:gd name="f32" fmla="*/ f23 f12 1"/>
                <a:gd name="f33" fmla="*/ f26 f11 1"/>
                <a:gd name="f34" fmla="*/ f27 f12 1"/>
                <a:gd name="f35" fmla="*/ f27 f11 1"/>
                <a:gd name="f36" fmla="*/ f26 f12 1"/>
                <a:gd name="f37" fmla="*/ f28 f11 1"/>
                <a:gd name="f38" fmla="*/ f28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33" y="f34"/>
                </a:cxn>
                <a:cxn ang="f25">
                  <a:pos x="f35" y="f36"/>
                </a:cxn>
                <a:cxn ang="f25">
                  <a:pos x="f37" y="f34"/>
                </a:cxn>
                <a:cxn ang="f25">
                  <a:pos x="f35" y="f38"/>
                </a:cxn>
                <a:cxn ang="f25">
                  <a:pos x="f33" y="f34"/>
                </a:cxn>
              </a:cxnLst>
              <a:rect l="f29" t="f32" r="f30" b="f31"/>
              <a:pathLst>
                <a:path w="933004" h="93300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6" y="f8"/>
                    <a:pt x="f6" y="f7"/>
                  </a:cubicBezTo>
                  <a:cubicBezTo>
                    <a:pt x="f6" y="f9"/>
                    <a:pt x="f9" y="f6"/>
                    <a:pt x="f7" y="f6"/>
                  </a:cubicBezTo>
                  <a:cubicBezTo>
                    <a:pt x="f8" y="f6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6E2C"/>
            </a:solidFill>
            <a:ln cap="flat">
              <a:noFill/>
              <a:prstDash val="solid"/>
            </a:ln>
          </p:spPr>
          <p:txBody>
            <a:bodyPr vert="horz" wrap="square" lIns="136638" tIns="136638" rIns="136638" bIns="136638" anchor="ctr" anchorCtr="1" compatLnSpc="1">
              <a:noAutofit/>
            </a:bodyPr>
            <a:lstStyle/>
            <a:p>
              <a:pPr marL="0" marR="0" lvl="0" indent="0" algn="ctr" defTabSz="3111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Status</a:t>
              </a:r>
              <a:endParaRPr lang="en-GB" sz="7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D2CE4B-F9DA-0901-8B84-AF9D521A070B}"/>
                </a:ext>
              </a:extLst>
            </p:cNvPr>
            <p:cNvSpPr/>
            <p:nvPr/>
          </p:nvSpPr>
          <p:spPr>
            <a:xfrm>
              <a:off x="10434474" y="3035963"/>
              <a:ext cx="1399507" cy="9334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9506"/>
                <a:gd name="f7" fmla="val 933470"/>
                <a:gd name="f8" fmla="+- 0 0 -90"/>
                <a:gd name="f9" fmla="*/ f3 1 1399506"/>
                <a:gd name="f10" fmla="*/ f4 1 933470"/>
                <a:gd name="f11" fmla="+- f7 0 f5"/>
                <a:gd name="f12" fmla="+- f6 0 f5"/>
                <a:gd name="f13" fmla="*/ f8 f0 1"/>
                <a:gd name="f14" fmla="*/ f12 1 1399506"/>
                <a:gd name="f15" fmla="*/ f11 1 933470"/>
                <a:gd name="f16" fmla="*/ 0 f12 1"/>
                <a:gd name="f17" fmla="*/ 0 f11 1"/>
                <a:gd name="f18" fmla="*/ 1399506 f12 1"/>
                <a:gd name="f19" fmla="*/ 933470 f11 1"/>
                <a:gd name="f20" fmla="*/ f13 1 f2"/>
                <a:gd name="f21" fmla="*/ f16 1 1399506"/>
                <a:gd name="f22" fmla="*/ f17 1 933470"/>
                <a:gd name="f23" fmla="*/ f18 1 1399506"/>
                <a:gd name="f24" fmla="*/ f19 1 93347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399506" h="93347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D1CB">
                <a:alpha val="90000"/>
              </a:srgbClr>
            </a:solidFill>
            <a:ln w="6345" cap="flat">
              <a:solidFill>
                <a:srgbClr val="CBD1CB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223918" tIns="64008" rIns="64008" bIns="64008" anchor="ctr" anchorCtr="0" compatLnSpc="1">
              <a:noAutofit/>
            </a:bodyPr>
            <a:lstStyle/>
            <a:p>
              <a:pPr marL="0" marR="0" lvl="0" indent="0" algn="l" defTabSz="40005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900" b="0" i="0" u="none" strike="noStrike" kern="1200" cap="none" spc="0" baseline="0">
                  <a:solidFill>
                    <a:srgbClr val="000000"/>
                  </a:solidFill>
                  <a:uFillTx/>
                  <a:latin typeface="Franklin Gothic Book"/>
                </a:rPr>
                <a:t>The source of the information</a:t>
              </a:r>
              <a:endParaRPr lang="en-GB" sz="9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89BC06-D9C8-61C7-12BB-57ECCC592DAF}"/>
                </a:ext>
              </a:extLst>
            </p:cNvPr>
            <p:cNvSpPr/>
            <p:nvPr/>
          </p:nvSpPr>
          <p:spPr>
            <a:xfrm>
              <a:off x="9688068" y="2662760"/>
              <a:ext cx="933008" cy="9330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3004"/>
                <a:gd name="f7" fmla="val 466502"/>
                <a:gd name="f8" fmla="val 208860"/>
                <a:gd name="f9" fmla="val 724144"/>
                <a:gd name="f10" fmla="+- 0 0 -90"/>
                <a:gd name="f11" fmla="*/ f3 1 933004"/>
                <a:gd name="f12" fmla="*/ f4 1 933004"/>
                <a:gd name="f13" fmla="+- f6 0 f5"/>
                <a:gd name="f14" fmla="*/ f10 f0 1"/>
                <a:gd name="f15" fmla="*/ f13 1 933004"/>
                <a:gd name="f16" fmla="*/ 0 f13 1"/>
                <a:gd name="f17" fmla="*/ 466502 f13 1"/>
                <a:gd name="f18" fmla="*/ 933004 f13 1"/>
                <a:gd name="f19" fmla="*/ f14 1 f2"/>
                <a:gd name="f20" fmla="*/ f16 1 933004"/>
                <a:gd name="f21" fmla="*/ f17 1 933004"/>
                <a:gd name="f22" fmla="*/ f18 1 933004"/>
                <a:gd name="f23" fmla="*/ f5 1 f15"/>
                <a:gd name="f24" fmla="*/ f6 1 f15"/>
                <a:gd name="f25" fmla="+- f19 0 f1"/>
                <a:gd name="f26" fmla="*/ f20 1 f15"/>
                <a:gd name="f27" fmla="*/ f21 1 f15"/>
                <a:gd name="f28" fmla="*/ f22 1 f15"/>
                <a:gd name="f29" fmla="*/ f23 f11 1"/>
                <a:gd name="f30" fmla="*/ f24 f11 1"/>
                <a:gd name="f31" fmla="*/ f24 f12 1"/>
                <a:gd name="f32" fmla="*/ f23 f12 1"/>
                <a:gd name="f33" fmla="*/ f26 f11 1"/>
                <a:gd name="f34" fmla="*/ f27 f12 1"/>
                <a:gd name="f35" fmla="*/ f27 f11 1"/>
                <a:gd name="f36" fmla="*/ f26 f12 1"/>
                <a:gd name="f37" fmla="*/ f28 f11 1"/>
                <a:gd name="f38" fmla="*/ f28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33" y="f34"/>
                </a:cxn>
                <a:cxn ang="f25">
                  <a:pos x="f35" y="f36"/>
                </a:cxn>
                <a:cxn ang="f25">
                  <a:pos x="f37" y="f34"/>
                </a:cxn>
                <a:cxn ang="f25">
                  <a:pos x="f35" y="f38"/>
                </a:cxn>
                <a:cxn ang="f25">
                  <a:pos x="f33" y="f34"/>
                </a:cxn>
              </a:cxnLst>
              <a:rect l="f29" t="f32" r="f30" b="f31"/>
              <a:pathLst>
                <a:path w="933004" h="93300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6" y="f8"/>
                    <a:pt x="f6" y="f7"/>
                  </a:cubicBezTo>
                  <a:cubicBezTo>
                    <a:pt x="f6" y="f9"/>
                    <a:pt x="f9" y="f6"/>
                    <a:pt x="f7" y="f6"/>
                  </a:cubicBezTo>
                  <a:cubicBezTo>
                    <a:pt x="f8" y="f6"/>
                    <a:pt x="f5" y="f9"/>
                    <a:pt x="f5" y="f7"/>
                  </a:cubicBezTo>
                  <a:close/>
                </a:path>
              </a:pathLst>
            </a:custGeom>
            <a:solidFill>
              <a:srgbClr val="005500"/>
            </a:solidFill>
            <a:ln cap="flat">
              <a:noFill/>
              <a:prstDash val="solid"/>
            </a:ln>
          </p:spPr>
          <p:txBody>
            <a:bodyPr vert="horz" wrap="square" lIns="136638" tIns="136638" rIns="136638" bIns="136638" anchor="ctr" anchorCtr="1" compatLnSpc="1">
              <a:noAutofit/>
            </a:bodyPr>
            <a:lstStyle/>
            <a:p>
              <a:pPr marL="0" marR="0" lvl="0" indent="0" algn="ctr" defTabSz="3111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7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Book"/>
                </a:rPr>
                <a:t>locationSource, magSource: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4C3A1CCC-3554-EB00-74F4-78908012E1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Information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ABD4BC3-21DD-5744-B06D-A8084C2565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7896" y="2088782"/>
            <a:ext cx="6619963" cy="629107"/>
          </a:xfrm>
        </p:spPr>
        <p:txBody>
          <a:bodyPr lIns="0" rIns="0" anchorCtr="1">
            <a:noAutofit/>
          </a:bodyPr>
          <a:lstStyle/>
          <a:p>
            <a:pPr marL="0" lvl="0" indent="0" algn="ctr">
              <a:buNone/>
            </a:pPr>
            <a:r>
              <a:rPr lang="en-US" sz="2300">
                <a:solidFill>
                  <a:srgbClr val="CBFF00"/>
                </a:solidFill>
              </a:rPr>
              <a:t>9410 entries | Missing data | Different datatypes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A31FA44-BCE4-EF73-229E-539ED1E2FAB7}"/>
              </a:ext>
            </a:extLst>
          </p:cNvPr>
          <p:cNvSpPr txBox="1"/>
          <p:nvPr/>
        </p:nvSpPr>
        <p:spPr>
          <a:xfrm>
            <a:off x="838203" y="6118488"/>
            <a:ext cx="339876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CBFF00"/>
                </a:solidFill>
                <a:uFillTx/>
                <a:latin typeface="Franklin Gothic Book"/>
              </a:rPr>
              <a:t>ADD A FOOTER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5E90570-D16E-45AC-BC6C-959624C8D5AE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14F7F5-75A9-42B9-9586-E10AB8A21FA2}" type="slidenum">
              <a:rPr/>
              <a:t>8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5CCCF6E-8177-D089-E173-6C9CCA4F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00" y="1879786"/>
            <a:ext cx="4806132" cy="46038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Arrow: Down 19">
            <a:extLst>
              <a:ext uri="{FF2B5EF4-FFF2-40B4-BE49-F238E27FC236}">
                <a16:creationId xmlns:a16="http://schemas.microsoft.com/office/drawing/2014/main" id="{ECC35A14-BA9E-0FAD-0834-488287A11E88}"/>
              </a:ext>
            </a:extLst>
          </p:cNvPr>
          <p:cNvSpPr/>
          <p:nvPr/>
        </p:nvSpPr>
        <p:spPr>
          <a:xfrm>
            <a:off x="2965902" y="2631295"/>
            <a:ext cx="513709" cy="503322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E916BBC6-A0C3-005E-FF04-9B2704D19DF5}"/>
              </a:ext>
            </a:extLst>
          </p:cNvPr>
          <p:cNvSpPr txBox="1"/>
          <p:nvPr/>
        </p:nvSpPr>
        <p:spPr>
          <a:xfrm>
            <a:off x="2611444" y="3260402"/>
            <a:ext cx="122262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rPr>
              <a:t>Cleaning</a:t>
            </a: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9" name="Picture 23">
            <a:extLst>
              <a:ext uri="{FF2B5EF4-FFF2-40B4-BE49-F238E27FC236}">
                <a16:creationId xmlns:a16="http://schemas.microsoft.com/office/drawing/2014/main" id="{A0829049-2F97-B7E7-3704-A2207D92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96" y="3629729"/>
            <a:ext cx="2398507" cy="29702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25">
            <a:extLst>
              <a:ext uri="{FF2B5EF4-FFF2-40B4-BE49-F238E27FC236}">
                <a16:creationId xmlns:a16="http://schemas.microsoft.com/office/drawing/2014/main" id="{5588B4E4-9A0E-6D52-52F9-B1B4955C0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153" y="3697769"/>
            <a:ext cx="4006983" cy="28342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3DBB027-BEF9-1A4B-7EE3-52F5FAB3B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633" y="1424077"/>
            <a:ext cx="5254755" cy="1325559"/>
          </a:xfrm>
        </p:spPr>
        <p:txBody>
          <a:bodyPr>
            <a:noAutofit/>
          </a:bodyPr>
          <a:lstStyle/>
          <a:p>
            <a:pPr lvl="0"/>
            <a:r>
              <a:rPr lang="en-US" sz="3600"/>
              <a:t>Alaska Peninsula is where most earthquakes occur over the last 30 days </a:t>
            </a:r>
            <a:endParaRPr lang="en-US" sz="320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9258145-518D-1474-3772-B42D0FCD25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1248" y="3359240"/>
            <a:ext cx="4357692" cy="2252569"/>
          </a:xfrm>
        </p:spPr>
        <p:txBody>
          <a:bodyPr lIns="0" rIns="0">
            <a:noAutofit/>
          </a:bodyPr>
          <a:lstStyle/>
          <a:p>
            <a:pPr marL="0" lvl="0" indent="0">
              <a:buNone/>
            </a:pPr>
            <a:r>
              <a:rPr lang="en-US" sz="2300">
                <a:solidFill>
                  <a:srgbClr val="CBFF00"/>
                </a:solidFill>
              </a:rPr>
              <a:t>Alaska has a high prevalence of earthquakes 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99FAC7D-37EF-9E5B-F3EE-24B2914AEEFB}"/>
              </a:ext>
            </a:extLst>
          </p:cNvPr>
          <p:cNvSpPr txBox="1"/>
          <p:nvPr/>
        </p:nvSpPr>
        <p:spPr>
          <a:xfrm>
            <a:off x="344509" y="6209233"/>
            <a:ext cx="7144819" cy="163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200" b="0" i="0" u="none" strike="noStrike" kern="1200" cap="none" spc="0" baseline="0">
                <a:solidFill>
                  <a:srgbClr val="D4D4D4"/>
                </a:solidFill>
                <a:uFillTx/>
                <a:latin typeface="Consolas" pitchFamily="49"/>
              </a:rPr>
            </a:br>
            <a:r>
              <a:rPr lang="en-US" sz="1600" b="1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Bar Graph </a:t>
            </a:r>
            <a:r>
              <a:rPr lang="en-US" sz="1200" b="0" i="0" u="none" strike="noStrike" kern="1200" cap="none" spc="0" baseline="0">
                <a:solidFill>
                  <a:srgbClr val="B8D3E8"/>
                </a:solidFill>
                <a:uFillTx/>
                <a:latin typeface="Consolas" pitchFamily="49"/>
              </a:rPr>
              <a:t>| Pie Chart | Box Plot | Line Chart | Scatter Plot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242ECB4-6817-5610-4557-845043964A9C}"/>
              </a:ext>
            </a:extLst>
          </p:cNvPr>
          <p:cNvSpPr txBox="1"/>
          <p:nvPr/>
        </p:nvSpPr>
        <p:spPr>
          <a:xfrm>
            <a:off x="5821280" y="6118488"/>
            <a:ext cx="54944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82F4DA-D639-45B7-97BC-FB2B97DAFEF6}" type="slidenum">
              <a:rPr/>
              <a:t>9</a:t>
            </a:fld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7C802840-E9AD-67F9-926A-444343D6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93" y="1021183"/>
            <a:ext cx="6110779" cy="48156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Outdoors%20presentation</Template>
  <TotalTime>689</TotalTime>
  <Words>859</Words>
  <Application>Microsoft Office PowerPoint</Application>
  <PresentationFormat>Widescreen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 USGS (U.S Geological Survey) 23-12-22 – 23-01-2023 </vt:lpstr>
      <vt:lpstr>Contents</vt:lpstr>
      <vt:lpstr>General Info data set</vt:lpstr>
      <vt:lpstr>Key Definitions &amp; Importance</vt:lpstr>
      <vt:lpstr>Key Definitions &amp; Importance</vt:lpstr>
      <vt:lpstr>Key Definitions &amp; Importance</vt:lpstr>
      <vt:lpstr>Key Definitions &amp; Importance</vt:lpstr>
      <vt:lpstr>Data Information </vt:lpstr>
      <vt:lpstr>Alaska Peninsula is where most earthquakes occur over the last 30 days </vt:lpstr>
      <vt:lpstr>Majority of the Earthquake were micro-earthquakes</vt:lpstr>
      <vt:lpstr>AK reported 28% of the earthquakes</vt:lpstr>
      <vt:lpstr>Several characteristics present outliers - ?rare phenomenon </vt:lpstr>
      <vt:lpstr>Having depths above 100 are rare</vt:lpstr>
      <vt:lpstr>Earthquakes occur daily</vt:lpstr>
      <vt:lpstr>There are areas where earthquakes occur more often</vt:lpstr>
      <vt:lpstr>Other insights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USGS (U.S Geological Survey) 23-12-22 – 23-01-2023 </dc:title>
  <dc:creator>Jose Luis Pereira</dc:creator>
  <cp:lastModifiedBy>Jose Luis Pereira</cp:lastModifiedBy>
  <cp:revision>13</cp:revision>
  <dcterms:created xsi:type="dcterms:W3CDTF">2023-01-26T10:30:17Z</dcterms:created>
  <dcterms:modified xsi:type="dcterms:W3CDTF">2023-01-27T14:34:51Z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